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62"/>
  </p:notesMasterIdLst>
  <p:handoutMasterIdLst>
    <p:handoutMasterId r:id="rId63"/>
  </p:handoutMasterIdLst>
  <p:sldIdLst>
    <p:sldId id="1668" r:id="rId5"/>
    <p:sldId id="284" r:id="rId6"/>
    <p:sldId id="294" r:id="rId7"/>
    <p:sldId id="334" r:id="rId8"/>
    <p:sldId id="278" r:id="rId9"/>
    <p:sldId id="1128" r:id="rId10"/>
    <p:sldId id="343" r:id="rId11"/>
    <p:sldId id="333" r:id="rId12"/>
    <p:sldId id="344" r:id="rId13"/>
    <p:sldId id="319" r:id="rId14"/>
    <p:sldId id="320" r:id="rId15"/>
    <p:sldId id="335" r:id="rId16"/>
    <p:sldId id="317" r:id="rId17"/>
    <p:sldId id="1129" r:id="rId18"/>
    <p:sldId id="1137" r:id="rId19"/>
    <p:sldId id="345" r:id="rId20"/>
    <p:sldId id="298" r:id="rId21"/>
    <p:sldId id="310" r:id="rId22"/>
    <p:sldId id="279" r:id="rId23"/>
    <p:sldId id="301" r:id="rId24"/>
    <p:sldId id="1434" r:id="rId25"/>
    <p:sldId id="1741" r:id="rId26"/>
    <p:sldId id="1742" r:id="rId27"/>
    <p:sldId id="1145" r:id="rId28"/>
    <p:sldId id="269" r:id="rId29"/>
    <p:sldId id="1152" r:id="rId30"/>
    <p:sldId id="1154" r:id="rId31"/>
    <p:sldId id="1155" r:id="rId32"/>
    <p:sldId id="332" r:id="rId33"/>
    <p:sldId id="268" r:id="rId34"/>
    <p:sldId id="346" r:id="rId35"/>
    <p:sldId id="504" r:id="rId36"/>
    <p:sldId id="270" r:id="rId37"/>
    <p:sldId id="1153" r:id="rId38"/>
    <p:sldId id="1435" r:id="rId39"/>
    <p:sldId id="1436" r:id="rId40"/>
    <p:sldId id="259" r:id="rId41"/>
    <p:sldId id="260" r:id="rId42"/>
    <p:sldId id="261" r:id="rId43"/>
    <p:sldId id="262" r:id="rId44"/>
    <p:sldId id="1437" r:id="rId45"/>
    <p:sldId id="1438" r:id="rId46"/>
    <p:sldId id="271" r:id="rId47"/>
    <p:sldId id="272" r:id="rId48"/>
    <p:sldId id="274" r:id="rId49"/>
    <p:sldId id="275" r:id="rId50"/>
    <p:sldId id="276" r:id="rId51"/>
    <p:sldId id="277" r:id="rId52"/>
    <p:sldId id="1440" r:id="rId53"/>
    <p:sldId id="1441" r:id="rId54"/>
    <p:sldId id="280" r:id="rId55"/>
    <p:sldId id="264" r:id="rId56"/>
    <p:sldId id="287" r:id="rId57"/>
    <p:sldId id="303" r:id="rId58"/>
    <p:sldId id="1443" r:id="rId59"/>
    <p:sldId id="1744" r:id="rId60"/>
    <p:sldId id="1427"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B6D2"/>
    <a:srgbClr val="775F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D62C16-E451-440F-A3F3-22C0B28EC58A}" v="43" dt="2023-12-22T00:17:28.9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39" autoAdjust="0"/>
  </p:normalViewPr>
  <p:slideViewPr>
    <p:cSldViewPr snapToGrid="0">
      <p:cViewPr varScale="1">
        <p:scale>
          <a:sx n="104" d="100"/>
          <a:sy n="104" d="100"/>
        </p:scale>
        <p:origin x="144" y="186"/>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50" d="100"/>
          <a:sy n="50" d="100"/>
        </p:scale>
        <p:origin x="3403" y="33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EF3622-A67D-4168-942C-472F0BAE970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BC9075A-B742-45EE-B2ED-2709167BF260}">
      <dgm:prSet custT="1"/>
      <dgm:spPr/>
      <dgm:t>
        <a:bodyPr/>
        <a:lstStyle/>
        <a:p>
          <a:pPr>
            <a:lnSpc>
              <a:spcPct val="100000"/>
            </a:lnSpc>
          </a:pPr>
          <a:r>
            <a:rPr lang="en-US" sz="2800" dirty="0">
              <a:solidFill>
                <a:schemeClr val="tx1"/>
              </a:solidFill>
            </a:rPr>
            <a:t>FORMATIVE </a:t>
          </a:r>
          <a:r>
            <a:rPr lang="en-US" sz="2000" dirty="0">
              <a:solidFill>
                <a:schemeClr val="tx1"/>
              </a:solidFill>
            </a:rPr>
            <a:t>(Assessment for Learning)</a:t>
          </a:r>
        </a:p>
      </dgm:t>
    </dgm:pt>
    <dgm:pt modelId="{0F89B5E7-4417-486A-9401-000D3BD7A90F}" type="parTrans" cxnId="{B3AB4CD9-F6B5-4DCE-998E-CA58D56D6CC5}">
      <dgm:prSet/>
      <dgm:spPr/>
      <dgm:t>
        <a:bodyPr/>
        <a:lstStyle/>
        <a:p>
          <a:endParaRPr lang="en-US">
            <a:solidFill>
              <a:schemeClr val="tx1"/>
            </a:solidFill>
          </a:endParaRPr>
        </a:p>
      </dgm:t>
    </dgm:pt>
    <dgm:pt modelId="{106CBA54-985D-4FFC-837E-25FA880D7A37}" type="sibTrans" cxnId="{B3AB4CD9-F6B5-4DCE-998E-CA58D56D6CC5}">
      <dgm:prSet/>
      <dgm:spPr/>
      <dgm:t>
        <a:bodyPr/>
        <a:lstStyle/>
        <a:p>
          <a:endParaRPr lang="en-US">
            <a:solidFill>
              <a:schemeClr val="tx1"/>
            </a:solidFill>
          </a:endParaRPr>
        </a:p>
      </dgm:t>
    </dgm:pt>
    <dgm:pt modelId="{1270C9D8-259B-4AD8-93C6-CD7BBB80C23D}">
      <dgm:prSet custT="1"/>
      <dgm:spPr/>
      <dgm:t>
        <a:bodyPr/>
        <a:lstStyle/>
        <a:p>
          <a:pPr>
            <a:lnSpc>
              <a:spcPct val="100000"/>
            </a:lnSpc>
          </a:pPr>
          <a:r>
            <a:rPr lang="en-US" sz="2800" dirty="0">
              <a:solidFill>
                <a:schemeClr val="tx1"/>
              </a:solidFill>
            </a:rPr>
            <a:t>Feedback</a:t>
          </a:r>
        </a:p>
      </dgm:t>
    </dgm:pt>
    <dgm:pt modelId="{7A49A677-17AF-4C04-A503-4DE605941033}" type="parTrans" cxnId="{4FECF835-31FD-4BEA-9410-DA6A82D0FB72}">
      <dgm:prSet/>
      <dgm:spPr/>
      <dgm:t>
        <a:bodyPr/>
        <a:lstStyle/>
        <a:p>
          <a:endParaRPr lang="en-US">
            <a:solidFill>
              <a:schemeClr val="tx1"/>
            </a:solidFill>
          </a:endParaRPr>
        </a:p>
      </dgm:t>
    </dgm:pt>
    <dgm:pt modelId="{6A06167D-CBD0-446E-BA97-317CFE04FC15}" type="sibTrans" cxnId="{4FECF835-31FD-4BEA-9410-DA6A82D0FB72}">
      <dgm:prSet/>
      <dgm:spPr/>
      <dgm:t>
        <a:bodyPr/>
        <a:lstStyle/>
        <a:p>
          <a:endParaRPr lang="en-US">
            <a:solidFill>
              <a:schemeClr val="tx1"/>
            </a:solidFill>
          </a:endParaRPr>
        </a:p>
      </dgm:t>
    </dgm:pt>
    <dgm:pt modelId="{A4FFAF46-D422-47A9-B5F6-86ACFB960A59}">
      <dgm:prSet custT="1"/>
      <dgm:spPr/>
      <dgm:t>
        <a:bodyPr/>
        <a:lstStyle/>
        <a:p>
          <a:pPr>
            <a:lnSpc>
              <a:spcPct val="100000"/>
            </a:lnSpc>
          </a:pPr>
          <a:r>
            <a:rPr lang="en-US" sz="2800" dirty="0">
              <a:solidFill>
                <a:schemeClr val="tx1"/>
              </a:solidFill>
            </a:rPr>
            <a:t>Ongoing</a:t>
          </a:r>
        </a:p>
      </dgm:t>
    </dgm:pt>
    <dgm:pt modelId="{4B69D99A-8AF2-41E0-AB05-7353361CBEFD}" type="parTrans" cxnId="{AF12D6C5-600A-4EEE-94DD-A01AE2D87C7C}">
      <dgm:prSet/>
      <dgm:spPr/>
      <dgm:t>
        <a:bodyPr/>
        <a:lstStyle/>
        <a:p>
          <a:endParaRPr lang="en-US">
            <a:solidFill>
              <a:schemeClr val="tx1"/>
            </a:solidFill>
          </a:endParaRPr>
        </a:p>
      </dgm:t>
    </dgm:pt>
    <dgm:pt modelId="{E4401F30-5FB8-4615-8BD5-20D26D4D7528}" type="sibTrans" cxnId="{AF12D6C5-600A-4EEE-94DD-A01AE2D87C7C}">
      <dgm:prSet/>
      <dgm:spPr/>
      <dgm:t>
        <a:bodyPr/>
        <a:lstStyle/>
        <a:p>
          <a:endParaRPr lang="en-US">
            <a:solidFill>
              <a:schemeClr val="tx1"/>
            </a:solidFill>
          </a:endParaRPr>
        </a:p>
      </dgm:t>
    </dgm:pt>
    <dgm:pt modelId="{B7B4E9B1-0441-4856-9075-72EFD604AD3B}">
      <dgm:prSet custT="1"/>
      <dgm:spPr/>
      <dgm:t>
        <a:bodyPr/>
        <a:lstStyle/>
        <a:p>
          <a:pPr>
            <a:lnSpc>
              <a:spcPct val="100000"/>
            </a:lnSpc>
          </a:pPr>
          <a:r>
            <a:rPr lang="en-US" sz="2800" dirty="0">
              <a:solidFill>
                <a:schemeClr val="tx1"/>
              </a:solidFill>
            </a:rPr>
            <a:t>Identify Difficulties</a:t>
          </a:r>
        </a:p>
      </dgm:t>
    </dgm:pt>
    <dgm:pt modelId="{A5D607C3-B61A-426A-A106-57D2DEC27B6D}" type="parTrans" cxnId="{A0A8530C-A037-4D2D-9362-A03D1BE53889}">
      <dgm:prSet/>
      <dgm:spPr/>
      <dgm:t>
        <a:bodyPr/>
        <a:lstStyle/>
        <a:p>
          <a:endParaRPr lang="en-US">
            <a:solidFill>
              <a:schemeClr val="tx1"/>
            </a:solidFill>
          </a:endParaRPr>
        </a:p>
      </dgm:t>
    </dgm:pt>
    <dgm:pt modelId="{4761DABF-D183-4D4A-997A-7679106934B4}" type="sibTrans" cxnId="{A0A8530C-A037-4D2D-9362-A03D1BE53889}">
      <dgm:prSet/>
      <dgm:spPr/>
      <dgm:t>
        <a:bodyPr/>
        <a:lstStyle/>
        <a:p>
          <a:endParaRPr lang="en-US">
            <a:solidFill>
              <a:schemeClr val="tx1"/>
            </a:solidFill>
          </a:endParaRPr>
        </a:p>
      </dgm:t>
    </dgm:pt>
    <dgm:pt modelId="{DB3E140C-9C83-49D3-A066-4C58CAA0A4EC}" type="pres">
      <dgm:prSet presAssocID="{74EF3622-A67D-4168-942C-472F0BAE9701}" presName="root" presStyleCnt="0">
        <dgm:presLayoutVars>
          <dgm:dir/>
          <dgm:resizeHandles val="exact"/>
        </dgm:presLayoutVars>
      </dgm:prSet>
      <dgm:spPr/>
    </dgm:pt>
    <dgm:pt modelId="{FB9401FD-DD71-4A3C-8D97-5E1BE8FA6CB2}" type="pres">
      <dgm:prSet presAssocID="{4BC9075A-B742-45EE-B2ED-2709167BF260}" presName="compNode" presStyleCnt="0"/>
      <dgm:spPr/>
    </dgm:pt>
    <dgm:pt modelId="{18A57820-3FC7-4F20-A0FD-7D2C172D0883}" type="pres">
      <dgm:prSet presAssocID="{4BC9075A-B742-45EE-B2ED-2709167BF260}" presName="bgRect" presStyleLbl="bgShp" presStyleIdx="0" presStyleCnt="4"/>
      <dgm:spPr/>
    </dgm:pt>
    <dgm:pt modelId="{4FC6CC93-C9DF-4280-A70B-45E17684CC4A}" type="pres">
      <dgm:prSet presAssocID="{4BC9075A-B742-45EE-B2ED-2709167BF26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lackboard"/>
        </a:ext>
      </dgm:extLst>
    </dgm:pt>
    <dgm:pt modelId="{27B38B2B-9035-4346-AD0C-A68C9E2DAACC}" type="pres">
      <dgm:prSet presAssocID="{4BC9075A-B742-45EE-B2ED-2709167BF260}" presName="spaceRect" presStyleCnt="0"/>
      <dgm:spPr/>
    </dgm:pt>
    <dgm:pt modelId="{CCBF39F3-F70F-4323-8995-C5B2D05B67EF}" type="pres">
      <dgm:prSet presAssocID="{4BC9075A-B742-45EE-B2ED-2709167BF260}" presName="parTx" presStyleLbl="revTx" presStyleIdx="0" presStyleCnt="4" custScaleX="104820">
        <dgm:presLayoutVars>
          <dgm:chMax val="0"/>
          <dgm:chPref val="0"/>
        </dgm:presLayoutVars>
      </dgm:prSet>
      <dgm:spPr/>
    </dgm:pt>
    <dgm:pt modelId="{9689E154-FA78-40D9-9083-673EC8EDE108}" type="pres">
      <dgm:prSet presAssocID="{106CBA54-985D-4FFC-837E-25FA880D7A37}" presName="sibTrans" presStyleCnt="0"/>
      <dgm:spPr/>
    </dgm:pt>
    <dgm:pt modelId="{44DAC4CE-D076-4D41-9A18-8ED1CCAC29C9}" type="pres">
      <dgm:prSet presAssocID="{1270C9D8-259B-4AD8-93C6-CD7BBB80C23D}" presName="compNode" presStyleCnt="0"/>
      <dgm:spPr/>
    </dgm:pt>
    <dgm:pt modelId="{9149AEA0-CD7D-4A44-91B4-1106D20D4DC6}" type="pres">
      <dgm:prSet presAssocID="{1270C9D8-259B-4AD8-93C6-CD7BBB80C23D}" presName="bgRect" presStyleLbl="bgShp" presStyleIdx="1" presStyleCnt="4"/>
      <dgm:spPr/>
    </dgm:pt>
    <dgm:pt modelId="{001C7CB3-3538-423D-8D3E-ADC363C5E2F6}" type="pres">
      <dgm:prSet presAssocID="{1270C9D8-259B-4AD8-93C6-CD7BBB80C23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13143430-8E0C-4151-9C2E-665C3A153A01}" type="pres">
      <dgm:prSet presAssocID="{1270C9D8-259B-4AD8-93C6-CD7BBB80C23D}" presName="spaceRect" presStyleCnt="0"/>
      <dgm:spPr/>
    </dgm:pt>
    <dgm:pt modelId="{8C969D41-0CAA-42E4-BE8C-445B11F48CFF}" type="pres">
      <dgm:prSet presAssocID="{1270C9D8-259B-4AD8-93C6-CD7BBB80C23D}" presName="parTx" presStyleLbl="revTx" presStyleIdx="1" presStyleCnt="4">
        <dgm:presLayoutVars>
          <dgm:chMax val="0"/>
          <dgm:chPref val="0"/>
        </dgm:presLayoutVars>
      </dgm:prSet>
      <dgm:spPr/>
    </dgm:pt>
    <dgm:pt modelId="{A1D0237A-B7DB-45F3-B7D8-48898884D0F0}" type="pres">
      <dgm:prSet presAssocID="{6A06167D-CBD0-446E-BA97-317CFE04FC15}" presName="sibTrans" presStyleCnt="0"/>
      <dgm:spPr/>
    </dgm:pt>
    <dgm:pt modelId="{B3827AB9-FF29-4F18-87F9-3773B5FBE8E2}" type="pres">
      <dgm:prSet presAssocID="{A4FFAF46-D422-47A9-B5F6-86ACFB960A59}" presName="compNode" presStyleCnt="0"/>
      <dgm:spPr/>
    </dgm:pt>
    <dgm:pt modelId="{49AA3121-922F-4564-918D-2FB817441502}" type="pres">
      <dgm:prSet presAssocID="{A4FFAF46-D422-47A9-B5F6-86ACFB960A59}" presName="bgRect" presStyleLbl="bgShp" presStyleIdx="2" presStyleCnt="4"/>
      <dgm:spPr/>
    </dgm:pt>
    <dgm:pt modelId="{070CE9B7-D664-43C4-B47D-9C85813119E4}" type="pres">
      <dgm:prSet presAssocID="{A4FFAF46-D422-47A9-B5F6-86ACFB960A5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DCF34157-50CD-4538-A7A2-907A6960ED35}" type="pres">
      <dgm:prSet presAssocID="{A4FFAF46-D422-47A9-B5F6-86ACFB960A59}" presName="spaceRect" presStyleCnt="0"/>
      <dgm:spPr/>
    </dgm:pt>
    <dgm:pt modelId="{1EED4E90-B059-42AA-A7CD-7A776616F215}" type="pres">
      <dgm:prSet presAssocID="{A4FFAF46-D422-47A9-B5F6-86ACFB960A59}" presName="parTx" presStyleLbl="revTx" presStyleIdx="2" presStyleCnt="4">
        <dgm:presLayoutVars>
          <dgm:chMax val="0"/>
          <dgm:chPref val="0"/>
        </dgm:presLayoutVars>
      </dgm:prSet>
      <dgm:spPr/>
    </dgm:pt>
    <dgm:pt modelId="{15C06F18-D024-42EE-976B-9D492DE2CFC3}" type="pres">
      <dgm:prSet presAssocID="{E4401F30-5FB8-4615-8BD5-20D26D4D7528}" presName="sibTrans" presStyleCnt="0"/>
      <dgm:spPr/>
    </dgm:pt>
    <dgm:pt modelId="{AC3FB641-47CB-4D23-BF62-A72CA842157C}" type="pres">
      <dgm:prSet presAssocID="{B7B4E9B1-0441-4856-9075-72EFD604AD3B}" presName="compNode" presStyleCnt="0"/>
      <dgm:spPr/>
    </dgm:pt>
    <dgm:pt modelId="{4C4BE7EE-3AA1-46C5-932A-F26FC44AE3CB}" type="pres">
      <dgm:prSet presAssocID="{B7B4E9B1-0441-4856-9075-72EFD604AD3B}" presName="bgRect" presStyleLbl="bgShp" presStyleIdx="3" presStyleCnt="4"/>
      <dgm:spPr/>
    </dgm:pt>
    <dgm:pt modelId="{A32EC333-198C-4606-9A8A-7AD5E5C37CE8}" type="pres">
      <dgm:prSet presAssocID="{B7B4E9B1-0441-4856-9075-72EFD604AD3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gnifying glass"/>
        </a:ext>
      </dgm:extLst>
    </dgm:pt>
    <dgm:pt modelId="{7AEC1AB9-FEC4-4AAD-B1D7-3AC4B2B69D76}" type="pres">
      <dgm:prSet presAssocID="{B7B4E9B1-0441-4856-9075-72EFD604AD3B}" presName="spaceRect" presStyleCnt="0"/>
      <dgm:spPr/>
    </dgm:pt>
    <dgm:pt modelId="{ABD8FD23-1837-488C-8792-BF9617DC1CCE}" type="pres">
      <dgm:prSet presAssocID="{B7B4E9B1-0441-4856-9075-72EFD604AD3B}" presName="parTx" presStyleLbl="revTx" presStyleIdx="3" presStyleCnt="4">
        <dgm:presLayoutVars>
          <dgm:chMax val="0"/>
          <dgm:chPref val="0"/>
        </dgm:presLayoutVars>
      </dgm:prSet>
      <dgm:spPr/>
    </dgm:pt>
  </dgm:ptLst>
  <dgm:cxnLst>
    <dgm:cxn modelId="{A0A8530C-A037-4D2D-9362-A03D1BE53889}" srcId="{74EF3622-A67D-4168-942C-472F0BAE9701}" destId="{B7B4E9B1-0441-4856-9075-72EFD604AD3B}" srcOrd="3" destOrd="0" parTransId="{A5D607C3-B61A-426A-A106-57D2DEC27B6D}" sibTransId="{4761DABF-D183-4D4A-997A-7679106934B4}"/>
    <dgm:cxn modelId="{E75EE60C-9480-42DC-8DC2-DD81229FCB82}" type="presOf" srcId="{1270C9D8-259B-4AD8-93C6-CD7BBB80C23D}" destId="{8C969D41-0CAA-42E4-BE8C-445B11F48CFF}" srcOrd="0" destOrd="0" presId="urn:microsoft.com/office/officeart/2018/2/layout/IconVerticalSolidList"/>
    <dgm:cxn modelId="{4FECF835-31FD-4BEA-9410-DA6A82D0FB72}" srcId="{74EF3622-A67D-4168-942C-472F0BAE9701}" destId="{1270C9D8-259B-4AD8-93C6-CD7BBB80C23D}" srcOrd="1" destOrd="0" parTransId="{7A49A677-17AF-4C04-A503-4DE605941033}" sibTransId="{6A06167D-CBD0-446E-BA97-317CFE04FC15}"/>
    <dgm:cxn modelId="{0AD14955-7FDA-408B-B0CC-5D0D13FBEB3F}" type="presOf" srcId="{4BC9075A-B742-45EE-B2ED-2709167BF260}" destId="{CCBF39F3-F70F-4323-8995-C5B2D05B67EF}" srcOrd="0" destOrd="0" presId="urn:microsoft.com/office/officeart/2018/2/layout/IconVerticalSolidList"/>
    <dgm:cxn modelId="{740C4EAF-2C21-4CA5-927C-07796B3F45D6}" type="presOf" srcId="{74EF3622-A67D-4168-942C-472F0BAE9701}" destId="{DB3E140C-9C83-49D3-A066-4C58CAA0A4EC}" srcOrd="0" destOrd="0" presId="urn:microsoft.com/office/officeart/2018/2/layout/IconVerticalSolidList"/>
    <dgm:cxn modelId="{AF12D6C5-600A-4EEE-94DD-A01AE2D87C7C}" srcId="{74EF3622-A67D-4168-942C-472F0BAE9701}" destId="{A4FFAF46-D422-47A9-B5F6-86ACFB960A59}" srcOrd="2" destOrd="0" parTransId="{4B69D99A-8AF2-41E0-AB05-7353361CBEFD}" sibTransId="{E4401F30-5FB8-4615-8BD5-20D26D4D7528}"/>
    <dgm:cxn modelId="{B3AB4CD9-F6B5-4DCE-998E-CA58D56D6CC5}" srcId="{74EF3622-A67D-4168-942C-472F0BAE9701}" destId="{4BC9075A-B742-45EE-B2ED-2709167BF260}" srcOrd="0" destOrd="0" parTransId="{0F89B5E7-4417-486A-9401-000D3BD7A90F}" sibTransId="{106CBA54-985D-4FFC-837E-25FA880D7A37}"/>
    <dgm:cxn modelId="{839793E5-474B-4643-BDC1-A8FB920E5689}" type="presOf" srcId="{B7B4E9B1-0441-4856-9075-72EFD604AD3B}" destId="{ABD8FD23-1837-488C-8792-BF9617DC1CCE}" srcOrd="0" destOrd="0" presId="urn:microsoft.com/office/officeart/2018/2/layout/IconVerticalSolidList"/>
    <dgm:cxn modelId="{EC3C89FF-9B9E-40D7-81BA-A8C1066243FC}" type="presOf" srcId="{A4FFAF46-D422-47A9-B5F6-86ACFB960A59}" destId="{1EED4E90-B059-42AA-A7CD-7A776616F215}" srcOrd="0" destOrd="0" presId="urn:microsoft.com/office/officeart/2018/2/layout/IconVerticalSolidList"/>
    <dgm:cxn modelId="{83F65A78-1070-4103-993A-59C385A239A3}" type="presParOf" srcId="{DB3E140C-9C83-49D3-A066-4C58CAA0A4EC}" destId="{FB9401FD-DD71-4A3C-8D97-5E1BE8FA6CB2}" srcOrd="0" destOrd="0" presId="urn:microsoft.com/office/officeart/2018/2/layout/IconVerticalSolidList"/>
    <dgm:cxn modelId="{C418BD93-DB27-4CAC-9980-2667B283D439}" type="presParOf" srcId="{FB9401FD-DD71-4A3C-8D97-5E1BE8FA6CB2}" destId="{18A57820-3FC7-4F20-A0FD-7D2C172D0883}" srcOrd="0" destOrd="0" presId="urn:microsoft.com/office/officeart/2018/2/layout/IconVerticalSolidList"/>
    <dgm:cxn modelId="{52DDBECE-C5BC-4E9B-A235-B4E283AF09AC}" type="presParOf" srcId="{FB9401FD-DD71-4A3C-8D97-5E1BE8FA6CB2}" destId="{4FC6CC93-C9DF-4280-A70B-45E17684CC4A}" srcOrd="1" destOrd="0" presId="urn:microsoft.com/office/officeart/2018/2/layout/IconVerticalSolidList"/>
    <dgm:cxn modelId="{93DFC788-65FC-479C-BA3B-ED9170FE866F}" type="presParOf" srcId="{FB9401FD-DD71-4A3C-8D97-5E1BE8FA6CB2}" destId="{27B38B2B-9035-4346-AD0C-A68C9E2DAACC}" srcOrd="2" destOrd="0" presId="urn:microsoft.com/office/officeart/2018/2/layout/IconVerticalSolidList"/>
    <dgm:cxn modelId="{AA813ADA-4B4D-4944-8ADE-9E4D72BC17BA}" type="presParOf" srcId="{FB9401FD-DD71-4A3C-8D97-5E1BE8FA6CB2}" destId="{CCBF39F3-F70F-4323-8995-C5B2D05B67EF}" srcOrd="3" destOrd="0" presId="urn:microsoft.com/office/officeart/2018/2/layout/IconVerticalSolidList"/>
    <dgm:cxn modelId="{5F023AA6-846C-41F7-B671-60ADFE2AE244}" type="presParOf" srcId="{DB3E140C-9C83-49D3-A066-4C58CAA0A4EC}" destId="{9689E154-FA78-40D9-9083-673EC8EDE108}" srcOrd="1" destOrd="0" presId="urn:microsoft.com/office/officeart/2018/2/layout/IconVerticalSolidList"/>
    <dgm:cxn modelId="{25C463E0-418C-48FB-8724-8953C3AA344E}" type="presParOf" srcId="{DB3E140C-9C83-49D3-A066-4C58CAA0A4EC}" destId="{44DAC4CE-D076-4D41-9A18-8ED1CCAC29C9}" srcOrd="2" destOrd="0" presId="urn:microsoft.com/office/officeart/2018/2/layout/IconVerticalSolidList"/>
    <dgm:cxn modelId="{72708FD1-854D-45D5-84D7-9518B22A91DF}" type="presParOf" srcId="{44DAC4CE-D076-4D41-9A18-8ED1CCAC29C9}" destId="{9149AEA0-CD7D-4A44-91B4-1106D20D4DC6}" srcOrd="0" destOrd="0" presId="urn:microsoft.com/office/officeart/2018/2/layout/IconVerticalSolidList"/>
    <dgm:cxn modelId="{EE833820-5AA5-4641-9648-8E6BDE068FD9}" type="presParOf" srcId="{44DAC4CE-D076-4D41-9A18-8ED1CCAC29C9}" destId="{001C7CB3-3538-423D-8D3E-ADC363C5E2F6}" srcOrd="1" destOrd="0" presId="urn:microsoft.com/office/officeart/2018/2/layout/IconVerticalSolidList"/>
    <dgm:cxn modelId="{7F4A89B1-1810-4028-B9DF-B1775153EB25}" type="presParOf" srcId="{44DAC4CE-D076-4D41-9A18-8ED1CCAC29C9}" destId="{13143430-8E0C-4151-9C2E-665C3A153A01}" srcOrd="2" destOrd="0" presId="urn:microsoft.com/office/officeart/2018/2/layout/IconVerticalSolidList"/>
    <dgm:cxn modelId="{73350421-CAA1-4BAC-B8E0-5BC5A9D1771A}" type="presParOf" srcId="{44DAC4CE-D076-4D41-9A18-8ED1CCAC29C9}" destId="{8C969D41-0CAA-42E4-BE8C-445B11F48CFF}" srcOrd="3" destOrd="0" presId="urn:microsoft.com/office/officeart/2018/2/layout/IconVerticalSolidList"/>
    <dgm:cxn modelId="{D247481B-50D4-4AE7-A2C9-91AC9174C463}" type="presParOf" srcId="{DB3E140C-9C83-49D3-A066-4C58CAA0A4EC}" destId="{A1D0237A-B7DB-45F3-B7D8-48898884D0F0}" srcOrd="3" destOrd="0" presId="urn:microsoft.com/office/officeart/2018/2/layout/IconVerticalSolidList"/>
    <dgm:cxn modelId="{90DAA622-3165-4463-9119-60466E34B7A9}" type="presParOf" srcId="{DB3E140C-9C83-49D3-A066-4C58CAA0A4EC}" destId="{B3827AB9-FF29-4F18-87F9-3773B5FBE8E2}" srcOrd="4" destOrd="0" presId="urn:microsoft.com/office/officeart/2018/2/layout/IconVerticalSolidList"/>
    <dgm:cxn modelId="{7B3C6FC2-DFFD-4268-A1CF-351B1DB00D69}" type="presParOf" srcId="{B3827AB9-FF29-4F18-87F9-3773B5FBE8E2}" destId="{49AA3121-922F-4564-918D-2FB817441502}" srcOrd="0" destOrd="0" presId="urn:microsoft.com/office/officeart/2018/2/layout/IconVerticalSolidList"/>
    <dgm:cxn modelId="{E4D1489A-DBDF-45AA-804B-9E73D44B1632}" type="presParOf" srcId="{B3827AB9-FF29-4F18-87F9-3773B5FBE8E2}" destId="{070CE9B7-D664-43C4-B47D-9C85813119E4}" srcOrd="1" destOrd="0" presId="urn:microsoft.com/office/officeart/2018/2/layout/IconVerticalSolidList"/>
    <dgm:cxn modelId="{4DB7F72A-2454-4B2C-842F-7E8BA7437E0B}" type="presParOf" srcId="{B3827AB9-FF29-4F18-87F9-3773B5FBE8E2}" destId="{DCF34157-50CD-4538-A7A2-907A6960ED35}" srcOrd="2" destOrd="0" presId="urn:microsoft.com/office/officeart/2018/2/layout/IconVerticalSolidList"/>
    <dgm:cxn modelId="{6F0DBE8F-756F-4D28-97C1-D31494F77F9B}" type="presParOf" srcId="{B3827AB9-FF29-4F18-87F9-3773B5FBE8E2}" destId="{1EED4E90-B059-42AA-A7CD-7A776616F215}" srcOrd="3" destOrd="0" presId="urn:microsoft.com/office/officeart/2018/2/layout/IconVerticalSolidList"/>
    <dgm:cxn modelId="{B7CC2E20-5A9B-4ACE-9968-DD83BE4CB39A}" type="presParOf" srcId="{DB3E140C-9C83-49D3-A066-4C58CAA0A4EC}" destId="{15C06F18-D024-42EE-976B-9D492DE2CFC3}" srcOrd="5" destOrd="0" presId="urn:microsoft.com/office/officeart/2018/2/layout/IconVerticalSolidList"/>
    <dgm:cxn modelId="{C55391C0-F2C2-468F-A1CB-5D36CE5D6A6D}" type="presParOf" srcId="{DB3E140C-9C83-49D3-A066-4C58CAA0A4EC}" destId="{AC3FB641-47CB-4D23-BF62-A72CA842157C}" srcOrd="6" destOrd="0" presId="urn:microsoft.com/office/officeart/2018/2/layout/IconVerticalSolidList"/>
    <dgm:cxn modelId="{E93BCEA5-96C7-4067-A2EA-DA19128D09B9}" type="presParOf" srcId="{AC3FB641-47CB-4D23-BF62-A72CA842157C}" destId="{4C4BE7EE-3AA1-46C5-932A-F26FC44AE3CB}" srcOrd="0" destOrd="0" presId="urn:microsoft.com/office/officeart/2018/2/layout/IconVerticalSolidList"/>
    <dgm:cxn modelId="{7041BFC9-2194-48CC-B849-7F0AEE29813F}" type="presParOf" srcId="{AC3FB641-47CB-4D23-BF62-A72CA842157C}" destId="{A32EC333-198C-4606-9A8A-7AD5E5C37CE8}" srcOrd="1" destOrd="0" presId="urn:microsoft.com/office/officeart/2018/2/layout/IconVerticalSolidList"/>
    <dgm:cxn modelId="{8C946FDC-8A1B-4658-A10F-57357871DAAE}" type="presParOf" srcId="{AC3FB641-47CB-4D23-BF62-A72CA842157C}" destId="{7AEC1AB9-FEC4-4AAD-B1D7-3AC4B2B69D76}" srcOrd="2" destOrd="0" presId="urn:microsoft.com/office/officeart/2018/2/layout/IconVerticalSolidList"/>
    <dgm:cxn modelId="{5157D8D8-FC45-48B8-834C-B460BEB0A140}" type="presParOf" srcId="{AC3FB641-47CB-4D23-BF62-A72CA842157C}" destId="{ABD8FD23-1837-488C-8792-BF9617DC1CC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A6EE8D-220D-411B-A5FF-BBD0ACBEA8D6}"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AD43F31-D6DF-446A-B996-D0E22B8DCC0D}">
      <dgm:prSet custT="1"/>
      <dgm:spPr/>
      <dgm:t>
        <a:bodyPr/>
        <a:lstStyle/>
        <a:p>
          <a:pPr algn="ctr">
            <a:lnSpc>
              <a:spcPct val="100000"/>
            </a:lnSpc>
            <a:defRPr b="1"/>
          </a:pPr>
          <a:r>
            <a:rPr lang="en-US" sz="2800" dirty="0"/>
            <a:t>Choices given to select one or more answers from many </a:t>
          </a:r>
        </a:p>
      </dgm:t>
    </dgm:pt>
    <dgm:pt modelId="{46CDB21C-7188-478A-BEAF-8FE588E37412}" type="parTrans" cxnId="{BA6904D7-EF17-4B7A-AF74-1D001D640408}">
      <dgm:prSet/>
      <dgm:spPr/>
      <dgm:t>
        <a:bodyPr/>
        <a:lstStyle/>
        <a:p>
          <a:endParaRPr lang="en-US" sz="2800"/>
        </a:p>
      </dgm:t>
    </dgm:pt>
    <dgm:pt modelId="{4E025A7A-5CE9-45C3-9EAA-49506ADD8C7B}" type="sibTrans" cxnId="{BA6904D7-EF17-4B7A-AF74-1D001D640408}">
      <dgm:prSet/>
      <dgm:spPr/>
      <dgm:t>
        <a:bodyPr/>
        <a:lstStyle/>
        <a:p>
          <a:endParaRPr lang="en-US" sz="2800"/>
        </a:p>
      </dgm:t>
    </dgm:pt>
    <dgm:pt modelId="{41327D4A-418B-4755-86F3-150657813688}">
      <dgm:prSet custT="1"/>
      <dgm:spPr>
        <a:solidFill>
          <a:schemeClr val="accent5">
            <a:lumMod val="60000"/>
            <a:lumOff val="40000"/>
          </a:schemeClr>
        </a:solidFill>
      </dgm:spPr>
      <dgm:t>
        <a:bodyPr/>
        <a:lstStyle/>
        <a:p>
          <a:pPr algn="ctr">
            <a:lnSpc>
              <a:spcPct val="100000"/>
            </a:lnSpc>
          </a:pPr>
          <a:r>
            <a:rPr lang="en-US" sz="3200" dirty="0"/>
            <a:t>multiple-choice, true false, matching, etc</a:t>
          </a:r>
          <a:r>
            <a:rPr lang="en-US" sz="2400" dirty="0"/>
            <a:t>.</a:t>
          </a:r>
        </a:p>
      </dgm:t>
    </dgm:pt>
    <dgm:pt modelId="{1ECA2DFD-B194-49C5-A01C-C1142E913C73}" type="parTrans" cxnId="{FC603D36-878A-4C7C-9CC4-F7B699CE9653}">
      <dgm:prSet/>
      <dgm:spPr/>
      <dgm:t>
        <a:bodyPr/>
        <a:lstStyle/>
        <a:p>
          <a:endParaRPr lang="en-US" sz="2800"/>
        </a:p>
      </dgm:t>
    </dgm:pt>
    <dgm:pt modelId="{A1DC77C8-D9BE-40A5-BF1D-B353DDC285BC}" type="sibTrans" cxnId="{FC603D36-878A-4C7C-9CC4-F7B699CE9653}">
      <dgm:prSet/>
      <dgm:spPr/>
      <dgm:t>
        <a:bodyPr/>
        <a:lstStyle/>
        <a:p>
          <a:endParaRPr lang="en-US" sz="2800"/>
        </a:p>
      </dgm:t>
    </dgm:pt>
    <dgm:pt modelId="{CE264075-9F9D-4EC0-82BE-95960E7411B4}" type="pres">
      <dgm:prSet presAssocID="{1EA6EE8D-220D-411B-A5FF-BBD0ACBEA8D6}" presName="root" presStyleCnt="0">
        <dgm:presLayoutVars>
          <dgm:dir/>
          <dgm:resizeHandles val="exact"/>
        </dgm:presLayoutVars>
      </dgm:prSet>
      <dgm:spPr/>
    </dgm:pt>
    <dgm:pt modelId="{07992269-B54D-4889-865D-6D3F05C6F473}" type="pres">
      <dgm:prSet presAssocID="{EAD43F31-D6DF-446A-B996-D0E22B8DCC0D}" presName="compNode" presStyleCnt="0"/>
      <dgm:spPr/>
    </dgm:pt>
    <dgm:pt modelId="{ADF710EB-D011-4C97-9BF5-244FBC012F7A}" type="pres">
      <dgm:prSet presAssocID="{EAD43F31-D6DF-446A-B996-D0E22B8DCC0D}" presName="iconRect" presStyleLbl="node1" presStyleIdx="0" presStyleCnt="1" custScaleX="183145" custScaleY="202856" custLinFactNeighborX="92857" custLinFactNeighborY="-7801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0800" dist="38100" dir="5400000" algn="t" rotWithShape="0">
            <a:prstClr val="black">
              <a:alpha val="40000"/>
            </a:prstClr>
          </a:outerShdw>
        </a:effectLst>
      </dgm:spPr>
      <dgm:extLst>
        <a:ext uri="{E40237B7-FDA0-4F09-8148-C483321AD2D9}">
          <dgm14:cNvPr xmlns:dgm14="http://schemas.microsoft.com/office/drawing/2010/diagram" id="0" name="" descr="Customer Review"/>
        </a:ext>
      </dgm:extLst>
    </dgm:pt>
    <dgm:pt modelId="{FAB968E1-8DB2-44F0-B6A9-94A4D70D77C1}" type="pres">
      <dgm:prSet presAssocID="{EAD43F31-D6DF-446A-B996-D0E22B8DCC0D}" presName="iconSpace" presStyleCnt="0"/>
      <dgm:spPr/>
    </dgm:pt>
    <dgm:pt modelId="{A45E67EB-B3C1-403C-80D3-E1467D11A1A8}" type="pres">
      <dgm:prSet presAssocID="{EAD43F31-D6DF-446A-B996-D0E22B8DCC0D}" presName="parTx" presStyleLbl="revTx" presStyleIdx="0" presStyleCnt="2" custScaleX="210482" custLinFactNeighborX="0" custLinFactNeighborY="8643">
        <dgm:presLayoutVars>
          <dgm:chMax val="0"/>
          <dgm:chPref val="0"/>
        </dgm:presLayoutVars>
      </dgm:prSet>
      <dgm:spPr/>
    </dgm:pt>
    <dgm:pt modelId="{2D939385-641F-4162-9B9A-2F31EB9DCD97}" type="pres">
      <dgm:prSet presAssocID="{EAD43F31-D6DF-446A-B996-D0E22B8DCC0D}" presName="txSpace" presStyleCnt="0"/>
      <dgm:spPr/>
    </dgm:pt>
    <dgm:pt modelId="{F1FA17E0-E32C-4A01-80E2-868CF8A65C03}" type="pres">
      <dgm:prSet presAssocID="{EAD43F31-D6DF-446A-B996-D0E22B8DCC0D}" presName="desTx" presStyleLbl="revTx" presStyleIdx="1" presStyleCnt="2" custScaleX="196520" custLinFactNeighborX="0" custLinFactNeighborY="90987">
        <dgm:presLayoutVars/>
      </dgm:prSet>
      <dgm:spPr/>
    </dgm:pt>
  </dgm:ptLst>
  <dgm:cxnLst>
    <dgm:cxn modelId="{D0EA5B29-1C90-4532-AD8B-E639BF40C7B7}" type="presOf" srcId="{EAD43F31-D6DF-446A-B996-D0E22B8DCC0D}" destId="{A45E67EB-B3C1-403C-80D3-E1467D11A1A8}" srcOrd="0" destOrd="0" presId="urn:microsoft.com/office/officeart/2018/2/layout/IconLabelDescriptionList"/>
    <dgm:cxn modelId="{FC603D36-878A-4C7C-9CC4-F7B699CE9653}" srcId="{EAD43F31-D6DF-446A-B996-D0E22B8DCC0D}" destId="{41327D4A-418B-4755-86F3-150657813688}" srcOrd="0" destOrd="0" parTransId="{1ECA2DFD-B194-49C5-A01C-C1142E913C73}" sibTransId="{A1DC77C8-D9BE-40A5-BF1D-B353DDC285BC}"/>
    <dgm:cxn modelId="{28A08E61-41EB-4150-86C3-467524E01BEB}" type="presOf" srcId="{1EA6EE8D-220D-411B-A5FF-BBD0ACBEA8D6}" destId="{CE264075-9F9D-4EC0-82BE-95960E7411B4}" srcOrd="0" destOrd="0" presId="urn:microsoft.com/office/officeart/2018/2/layout/IconLabelDescriptionList"/>
    <dgm:cxn modelId="{CE250A52-EA49-431E-8A75-5BCA742DA399}" type="presOf" srcId="{41327D4A-418B-4755-86F3-150657813688}" destId="{F1FA17E0-E32C-4A01-80E2-868CF8A65C03}" srcOrd="0" destOrd="0" presId="urn:microsoft.com/office/officeart/2018/2/layout/IconLabelDescriptionList"/>
    <dgm:cxn modelId="{BA6904D7-EF17-4B7A-AF74-1D001D640408}" srcId="{1EA6EE8D-220D-411B-A5FF-BBD0ACBEA8D6}" destId="{EAD43F31-D6DF-446A-B996-D0E22B8DCC0D}" srcOrd="0" destOrd="0" parTransId="{46CDB21C-7188-478A-BEAF-8FE588E37412}" sibTransId="{4E025A7A-5CE9-45C3-9EAA-49506ADD8C7B}"/>
    <dgm:cxn modelId="{B445B5FD-E74D-40C2-B6B7-7169CB3D586E}" type="presParOf" srcId="{CE264075-9F9D-4EC0-82BE-95960E7411B4}" destId="{07992269-B54D-4889-865D-6D3F05C6F473}" srcOrd="0" destOrd="0" presId="urn:microsoft.com/office/officeart/2018/2/layout/IconLabelDescriptionList"/>
    <dgm:cxn modelId="{A60A2F3F-0C96-4795-A320-F71CEE1AC9E5}" type="presParOf" srcId="{07992269-B54D-4889-865D-6D3F05C6F473}" destId="{ADF710EB-D011-4C97-9BF5-244FBC012F7A}" srcOrd="0" destOrd="0" presId="urn:microsoft.com/office/officeart/2018/2/layout/IconLabelDescriptionList"/>
    <dgm:cxn modelId="{24B7C86E-6D65-4DEA-BC0E-E08E2FF1583A}" type="presParOf" srcId="{07992269-B54D-4889-865D-6D3F05C6F473}" destId="{FAB968E1-8DB2-44F0-B6A9-94A4D70D77C1}" srcOrd="1" destOrd="0" presId="urn:microsoft.com/office/officeart/2018/2/layout/IconLabelDescriptionList"/>
    <dgm:cxn modelId="{9217A606-3033-45C3-B364-580CCBD60760}" type="presParOf" srcId="{07992269-B54D-4889-865D-6D3F05C6F473}" destId="{A45E67EB-B3C1-403C-80D3-E1467D11A1A8}" srcOrd="2" destOrd="0" presId="urn:microsoft.com/office/officeart/2018/2/layout/IconLabelDescriptionList"/>
    <dgm:cxn modelId="{7614D268-E9E0-460D-B06A-7583DDF6943A}" type="presParOf" srcId="{07992269-B54D-4889-865D-6D3F05C6F473}" destId="{2D939385-641F-4162-9B9A-2F31EB9DCD97}" srcOrd="3" destOrd="0" presId="urn:microsoft.com/office/officeart/2018/2/layout/IconLabelDescriptionList"/>
    <dgm:cxn modelId="{58A2D5A2-904A-4CFA-AC5E-C10828744D1D}" type="presParOf" srcId="{07992269-B54D-4889-865D-6D3F05C6F473}" destId="{F1FA17E0-E32C-4A01-80E2-868CF8A65C03}"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C62549-336A-433B-8599-CFE1931600E9}" type="doc">
      <dgm:prSet loTypeId="urn:microsoft.com/office/officeart/2016/7/layout/RepeatingBendingProcessNew" loCatId="process" qsTypeId="urn:microsoft.com/office/officeart/2005/8/quickstyle/simple4" qsCatId="simple" csTypeId="urn:microsoft.com/office/officeart/2005/8/colors/colorful1" csCatId="colorful" phldr="1"/>
      <dgm:spPr/>
      <dgm:t>
        <a:bodyPr/>
        <a:lstStyle/>
        <a:p>
          <a:endParaRPr lang="en-US"/>
        </a:p>
      </dgm:t>
    </dgm:pt>
    <dgm:pt modelId="{6A6D564F-82E0-4ED5-BFAB-A86E9753468B}">
      <dgm:prSet/>
      <dgm:spPr/>
      <dgm:t>
        <a:bodyPr/>
        <a:lstStyle/>
        <a:p>
          <a:r>
            <a:rPr lang="en-US"/>
            <a:t>Short Answers</a:t>
          </a:r>
        </a:p>
      </dgm:t>
    </dgm:pt>
    <dgm:pt modelId="{B62BC32C-9704-41AF-9320-D0B9A911C255}" type="parTrans" cxnId="{55FC9BE8-76AE-46DB-8F81-EE7EA345C43A}">
      <dgm:prSet/>
      <dgm:spPr/>
      <dgm:t>
        <a:bodyPr/>
        <a:lstStyle/>
        <a:p>
          <a:endParaRPr lang="en-US" sz="2000"/>
        </a:p>
      </dgm:t>
    </dgm:pt>
    <dgm:pt modelId="{36BE5893-150E-4DC1-976B-C9601A6FA718}" type="sibTrans" cxnId="{55FC9BE8-76AE-46DB-8F81-EE7EA345C43A}">
      <dgm:prSet/>
      <dgm:spPr>
        <a:ln>
          <a:noFill/>
        </a:ln>
      </dgm:spPr>
      <dgm:t>
        <a:bodyPr/>
        <a:lstStyle/>
        <a:p>
          <a:endParaRPr lang="en-US"/>
        </a:p>
      </dgm:t>
    </dgm:pt>
    <dgm:pt modelId="{B5DB1462-15AE-449C-95CE-19946C083789}">
      <dgm:prSet/>
      <dgm:spPr/>
      <dgm:t>
        <a:bodyPr/>
        <a:lstStyle/>
        <a:p>
          <a:r>
            <a:rPr lang="en-US"/>
            <a:t>Essays</a:t>
          </a:r>
        </a:p>
      </dgm:t>
    </dgm:pt>
    <dgm:pt modelId="{7B4D119B-6F4D-4C29-9A11-967DD7CAEE88}" type="parTrans" cxnId="{5862D413-549C-4801-86C4-22811AB76BAA}">
      <dgm:prSet/>
      <dgm:spPr/>
      <dgm:t>
        <a:bodyPr/>
        <a:lstStyle/>
        <a:p>
          <a:endParaRPr lang="en-US" sz="2000"/>
        </a:p>
      </dgm:t>
    </dgm:pt>
    <dgm:pt modelId="{AD23C337-9F8E-48D9-A536-F1798F24310D}" type="sibTrans" cxnId="{5862D413-549C-4801-86C4-22811AB76BAA}">
      <dgm:prSet/>
      <dgm:spPr>
        <a:ln>
          <a:noFill/>
        </a:ln>
      </dgm:spPr>
      <dgm:t>
        <a:bodyPr/>
        <a:lstStyle/>
        <a:p>
          <a:endParaRPr lang="en-US"/>
        </a:p>
      </dgm:t>
    </dgm:pt>
    <dgm:pt modelId="{36EF2A6E-F476-489D-AC49-FC8EFFD2ABBF}">
      <dgm:prSet/>
      <dgm:spPr/>
      <dgm:t>
        <a:bodyPr/>
        <a:lstStyle/>
        <a:p>
          <a:r>
            <a:rPr lang="en-US"/>
            <a:t>Research Papers</a:t>
          </a:r>
        </a:p>
      </dgm:t>
    </dgm:pt>
    <dgm:pt modelId="{9F38CFB8-E84D-4125-ABB5-0D210F33833E}" type="parTrans" cxnId="{F5571425-3D17-45F6-AB67-70E5123550F6}">
      <dgm:prSet/>
      <dgm:spPr/>
      <dgm:t>
        <a:bodyPr/>
        <a:lstStyle/>
        <a:p>
          <a:endParaRPr lang="en-US" sz="2000"/>
        </a:p>
      </dgm:t>
    </dgm:pt>
    <dgm:pt modelId="{EFE33F24-3779-474F-9F67-617E732FC0D3}" type="sibTrans" cxnId="{F5571425-3D17-45F6-AB67-70E5123550F6}">
      <dgm:prSet/>
      <dgm:spPr>
        <a:ln>
          <a:noFill/>
        </a:ln>
      </dgm:spPr>
      <dgm:t>
        <a:bodyPr/>
        <a:lstStyle/>
        <a:p>
          <a:endParaRPr lang="en-US"/>
        </a:p>
      </dgm:t>
    </dgm:pt>
    <dgm:pt modelId="{ABC1EB7C-5A1F-4DC2-9BA5-2CFFF5081898}">
      <dgm:prSet/>
      <dgm:spPr/>
      <dgm:t>
        <a:bodyPr/>
        <a:lstStyle/>
        <a:p>
          <a:r>
            <a:rPr lang="en-US"/>
            <a:t>Reflection Papers</a:t>
          </a:r>
        </a:p>
      </dgm:t>
    </dgm:pt>
    <dgm:pt modelId="{B126E817-0FCF-4005-A6AB-2F590F3051CE}" type="parTrans" cxnId="{FCF99948-66E3-4CF8-ACA8-4C923FF8C2A7}">
      <dgm:prSet/>
      <dgm:spPr/>
      <dgm:t>
        <a:bodyPr/>
        <a:lstStyle/>
        <a:p>
          <a:endParaRPr lang="en-US" sz="2000"/>
        </a:p>
      </dgm:t>
    </dgm:pt>
    <dgm:pt modelId="{8FC6178D-3778-4442-B8D0-5782041F7BDD}" type="sibTrans" cxnId="{FCF99948-66E3-4CF8-ACA8-4C923FF8C2A7}">
      <dgm:prSet/>
      <dgm:spPr>
        <a:ln>
          <a:noFill/>
        </a:ln>
      </dgm:spPr>
      <dgm:t>
        <a:bodyPr/>
        <a:lstStyle/>
        <a:p>
          <a:endParaRPr lang="en-US"/>
        </a:p>
      </dgm:t>
    </dgm:pt>
    <dgm:pt modelId="{5E71D2D0-0854-41E5-A482-917AAC226030}">
      <dgm:prSet/>
      <dgm:spPr/>
      <dgm:t>
        <a:bodyPr/>
        <a:lstStyle/>
        <a:p>
          <a:r>
            <a:rPr lang="en-US"/>
            <a:t>Discussions</a:t>
          </a:r>
        </a:p>
      </dgm:t>
    </dgm:pt>
    <dgm:pt modelId="{3A09B474-B2E7-4EAA-8669-C68C33F75F49}" type="parTrans" cxnId="{9427D9B7-C717-4E9D-BB70-36C346C06CE1}">
      <dgm:prSet/>
      <dgm:spPr/>
      <dgm:t>
        <a:bodyPr/>
        <a:lstStyle/>
        <a:p>
          <a:endParaRPr lang="en-US" sz="2000"/>
        </a:p>
      </dgm:t>
    </dgm:pt>
    <dgm:pt modelId="{76BA7034-0D92-42B4-B779-796C1FECD04D}" type="sibTrans" cxnId="{9427D9B7-C717-4E9D-BB70-36C346C06CE1}">
      <dgm:prSet/>
      <dgm:spPr>
        <a:ln>
          <a:noFill/>
        </a:ln>
      </dgm:spPr>
      <dgm:t>
        <a:bodyPr/>
        <a:lstStyle/>
        <a:p>
          <a:endParaRPr lang="en-US"/>
        </a:p>
      </dgm:t>
    </dgm:pt>
    <dgm:pt modelId="{E9C8068E-6247-4939-82E7-CD05660846C7}">
      <dgm:prSet/>
      <dgm:spPr/>
      <dgm:t>
        <a:bodyPr/>
        <a:lstStyle/>
        <a:p>
          <a:r>
            <a:rPr lang="en-US"/>
            <a:t>E-portfolios</a:t>
          </a:r>
        </a:p>
      </dgm:t>
    </dgm:pt>
    <dgm:pt modelId="{B1F02490-F078-47DB-86DC-25D4874D695F}" type="parTrans" cxnId="{D352D0C6-C2E4-49FD-80AF-241A73734F98}">
      <dgm:prSet/>
      <dgm:spPr/>
      <dgm:t>
        <a:bodyPr/>
        <a:lstStyle/>
        <a:p>
          <a:endParaRPr lang="en-US" sz="2000"/>
        </a:p>
      </dgm:t>
    </dgm:pt>
    <dgm:pt modelId="{693A37FB-840F-476D-9EBE-7492903FF739}" type="sibTrans" cxnId="{D352D0C6-C2E4-49FD-80AF-241A73734F98}">
      <dgm:prSet/>
      <dgm:spPr>
        <a:ln>
          <a:noFill/>
        </a:ln>
      </dgm:spPr>
      <dgm:t>
        <a:bodyPr/>
        <a:lstStyle/>
        <a:p>
          <a:endParaRPr lang="en-US"/>
        </a:p>
      </dgm:t>
    </dgm:pt>
    <dgm:pt modelId="{2D6375FA-9D7F-40FF-9AFA-CA730E862F59}">
      <dgm:prSet/>
      <dgm:spPr/>
      <dgm:t>
        <a:bodyPr/>
        <a:lstStyle/>
        <a:p>
          <a:r>
            <a:rPr lang="en-US"/>
            <a:t>Case Studies</a:t>
          </a:r>
        </a:p>
      </dgm:t>
    </dgm:pt>
    <dgm:pt modelId="{6E2CD981-5124-43F0-92EC-8F11285056CC}" type="parTrans" cxnId="{01B859E8-D2AB-4652-AB26-4063634E13F7}">
      <dgm:prSet/>
      <dgm:spPr/>
      <dgm:t>
        <a:bodyPr/>
        <a:lstStyle/>
        <a:p>
          <a:endParaRPr lang="en-US" sz="2000"/>
        </a:p>
      </dgm:t>
    </dgm:pt>
    <dgm:pt modelId="{92165181-2306-473C-B3F7-C609F1642409}" type="sibTrans" cxnId="{01B859E8-D2AB-4652-AB26-4063634E13F7}">
      <dgm:prSet/>
      <dgm:spPr/>
      <dgm:t>
        <a:bodyPr/>
        <a:lstStyle/>
        <a:p>
          <a:endParaRPr lang="en-US"/>
        </a:p>
      </dgm:t>
    </dgm:pt>
    <dgm:pt modelId="{724E49EB-934E-42C5-AC45-9ABA94EB87F6}" type="pres">
      <dgm:prSet presAssocID="{57C62549-336A-433B-8599-CFE1931600E9}" presName="Name0" presStyleCnt="0">
        <dgm:presLayoutVars>
          <dgm:dir/>
          <dgm:resizeHandles val="exact"/>
        </dgm:presLayoutVars>
      </dgm:prSet>
      <dgm:spPr/>
    </dgm:pt>
    <dgm:pt modelId="{D9CC3B78-3E34-41DF-866A-3C0256FF46B5}" type="pres">
      <dgm:prSet presAssocID="{6A6D564F-82E0-4ED5-BFAB-A86E9753468B}" presName="node" presStyleLbl="node1" presStyleIdx="0" presStyleCnt="7">
        <dgm:presLayoutVars>
          <dgm:bulletEnabled val="1"/>
        </dgm:presLayoutVars>
      </dgm:prSet>
      <dgm:spPr/>
    </dgm:pt>
    <dgm:pt modelId="{AFEB2ACF-8588-495E-A6A6-ABC8D0B9B913}" type="pres">
      <dgm:prSet presAssocID="{36BE5893-150E-4DC1-976B-C9601A6FA718}" presName="sibTrans" presStyleLbl="sibTrans1D1" presStyleIdx="0" presStyleCnt="6"/>
      <dgm:spPr/>
    </dgm:pt>
    <dgm:pt modelId="{3EA6C056-E162-440B-98E7-BB17FBB133D4}" type="pres">
      <dgm:prSet presAssocID="{36BE5893-150E-4DC1-976B-C9601A6FA718}" presName="connectorText" presStyleLbl="sibTrans1D1" presStyleIdx="0" presStyleCnt="6"/>
      <dgm:spPr/>
    </dgm:pt>
    <dgm:pt modelId="{966A7874-BAB4-4C16-AAD0-430D78E42F3A}" type="pres">
      <dgm:prSet presAssocID="{B5DB1462-15AE-449C-95CE-19946C083789}" presName="node" presStyleLbl="node1" presStyleIdx="1" presStyleCnt="7">
        <dgm:presLayoutVars>
          <dgm:bulletEnabled val="1"/>
        </dgm:presLayoutVars>
      </dgm:prSet>
      <dgm:spPr/>
    </dgm:pt>
    <dgm:pt modelId="{667440A0-F3BF-4CA2-BF41-838F426C6BC8}" type="pres">
      <dgm:prSet presAssocID="{AD23C337-9F8E-48D9-A536-F1798F24310D}" presName="sibTrans" presStyleLbl="sibTrans1D1" presStyleIdx="1" presStyleCnt="6"/>
      <dgm:spPr/>
    </dgm:pt>
    <dgm:pt modelId="{8393E1F3-AA96-4A2B-9E5E-9173ED35CFEE}" type="pres">
      <dgm:prSet presAssocID="{AD23C337-9F8E-48D9-A536-F1798F24310D}" presName="connectorText" presStyleLbl="sibTrans1D1" presStyleIdx="1" presStyleCnt="6"/>
      <dgm:spPr/>
    </dgm:pt>
    <dgm:pt modelId="{926F4EDB-F3CA-408E-B9DD-3D5E8EFCF7CC}" type="pres">
      <dgm:prSet presAssocID="{36EF2A6E-F476-489D-AC49-FC8EFFD2ABBF}" presName="node" presStyleLbl="node1" presStyleIdx="2" presStyleCnt="7">
        <dgm:presLayoutVars>
          <dgm:bulletEnabled val="1"/>
        </dgm:presLayoutVars>
      </dgm:prSet>
      <dgm:spPr/>
    </dgm:pt>
    <dgm:pt modelId="{491A6F13-84DA-4909-A79D-34957A5A5491}" type="pres">
      <dgm:prSet presAssocID="{EFE33F24-3779-474F-9F67-617E732FC0D3}" presName="sibTrans" presStyleLbl="sibTrans1D1" presStyleIdx="2" presStyleCnt="6"/>
      <dgm:spPr/>
    </dgm:pt>
    <dgm:pt modelId="{A246535F-05DB-474B-97B5-AD8FD9815278}" type="pres">
      <dgm:prSet presAssocID="{EFE33F24-3779-474F-9F67-617E732FC0D3}" presName="connectorText" presStyleLbl="sibTrans1D1" presStyleIdx="2" presStyleCnt="6"/>
      <dgm:spPr/>
    </dgm:pt>
    <dgm:pt modelId="{4CA41E33-B12E-43A6-BCBF-4D763D60E302}" type="pres">
      <dgm:prSet presAssocID="{ABC1EB7C-5A1F-4DC2-9BA5-2CFFF5081898}" presName="node" presStyleLbl="node1" presStyleIdx="3" presStyleCnt="7">
        <dgm:presLayoutVars>
          <dgm:bulletEnabled val="1"/>
        </dgm:presLayoutVars>
      </dgm:prSet>
      <dgm:spPr/>
    </dgm:pt>
    <dgm:pt modelId="{62623E49-EC60-4FC8-8832-378BA8F08F11}" type="pres">
      <dgm:prSet presAssocID="{8FC6178D-3778-4442-B8D0-5782041F7BDD}" presName="sibTrans" presStyleLbl="sibTrans1D1" presStyleIdx="3" presStyleCnt="6"/>
      <dgm:spPr/>
    </dgm:pt>
    <dgm:pt modelId="{9E33CB43-409A-40CB-AEB7-4AFAA7FF4F24}" type="pres">
      <dgm:prSet presAssocID="{8FC6178D-3778-4442-B8D0-5782041F7BDD}" presName="connectorText" presStyleLbl="sibTrans1D1" presStyleIdx="3" presStyleCnt="6"/>
      <dgm:spPr/>
    </dgm:pt>
    <dgm:pt modelId="{C01F22EC-7A37-4631-9CCE-46410B76C313}" type="pres">
      <dgm:prSet presAssocID="{5E71D2D0-0854-41E5-A482-917AAC226030}" presName="node" presStyleLbl="node1" presStyleIdx="4" presStyleCnt="7">
        <dgm:presLayoutVars>
          <dgm:bulletEnabled val="1"/>
        </dgm:presLayoutVars>
      </dgm:prSet>
      <dgm:spPr/>
    </dgm:pt>
    <dgm:pt modelId="{669A2FF0-E757-454D-9C4D-421E2EA6556E}" type="pres">
      <dgm:prSet presAssocID="{76BA7034-0D92-42B4-B779-796C1FECD04D}" presName="sibTrans" presStyleLbl="sibTrans1D1" presStyleIdx="4" presStyleCnt="6"/>
      <dgm:spPr/>
    </dgm:pt>
    <dgm:pt modelId="{93FB9D30-8C0D-4EE5-A5F7-C50CBFABE57E}" type="pres">
      <dgm:prSet presAssocID="{76BA7034-0D92-42B4-B779-796C1FECD04D}" presName="connectorText" presStyleLbl="sibTrans1D1" presStyleIdx="4" presStyleCnt="6"/>
      <dgm:spPr/>
    </dgm:pt>
    <dgm:pt modelId="{F7312CA4-7CB7-476B-9DA8-8A2405DF97C9}" type="pres">
      <dgm:prSet presAssocID="{E9C8068E-6247-4939-82E7-CD05660846C7}" presName="node" presStyleLbl="node1" presStyleIdx="5" presStyleCnt="7">
        <dgm:presLayoutVars>
          <dgm:bulletEnabled val="1"/>
        </dgm:presLayoutVars>
      </dgm:prSet>
      <dgm:spPr/>
    </dgm:pt>
    <dgm:pt modelId="{C1B79D2D-2D90-413F-8288-1B53594C265F}" type="pres">
      <dgm:prSet presAssocID="{693A37FB-840F-476D-9EBE-7492903FF739}" presName="sibTrans" presStyleLbl="sibTrans1D1" presStyleIdx="5" presStyleCnt="6"/>
      <dgm:spPr/>
    </dgm:pt>
    <dgm:pt modelId="{1037982A-E340-4B94-8EA5-126336AD6CBE}" type="pres">
      <dgm:prSet presAssocID="{693A37FB-840F-476D-9EBE-7492903FF739}" presName="connectorText" presStyleLbl="sibTrans1D1" presStyleIdx="5" presStyleCnt="6"/>
      <dgm:spPr/>
    </dgm:pt>
    <dgm:pt modelId="{670569AD-C6BF-4F28-8CB8-B43E21186BE8}" type="pres">
      <dgm:prSet presAssocID="{2D6375FA-9D7F-40FF-9AFA-CA730E862F59}" presName="node" presStyleLbl="node1" presStyleIdx="6" presStyleCnt="7">
        <dgm:presLayoutVars>
          <dgm:bulletEnabled val="1"/>
        </dgm:presLayoutVars>
      </dgm:prSet>
      <dgm:spPr/>
    </dgm:pt>
  </dgm:ptLst>
  <dgm:cxnLst>
    <dgm:cxn modelId="{ADFAEF02-060E-42B3-8D88-E95248D550AB}" type="presOf" srcId="{2D6375FA-9D7F-40FF-9AFA-CA730E862F59}" destId="{670569AD-C6BF-4F28-8CB8-B43E21186BE8}" srcOrd="0" destOrd="0" presId="urn:microsoft.com/office/officeart/2016/7/layout/RepeatingBendingProcessNew"/>
    <dgm:cxn modelId="{5862D413-549C-4801-86C4-22811AB76BAA}" srcId="{57C62549-336A-433B-8599-CFE1931600E9}" destId="{B5DB1462-15AE-449C-95CE-19946C083789}" srcOrd="1" destOrd="0" parTransId="{7B4D119B-6F4D-4C29-9A11-967DD7CAEE88}" sibTransId="{AD23C337-9F8E-48D9-A536-F1798F24310D}"/>
    <dgm:cxn modelId="{B6AD1417-ED57-4D96-850F-EF46BB642BC7}" type="presOf" srcId="{5E71D2D0-0854-41E5-A482-917AAC226030}" destId="{C01F22EC-7A37-4631-9CCE-46410B76C313}" srcOrd="0" destOrd="0" presId="urn:microsoft.com/office/officeart/2016/7/layout/RepeatingBendingProcessNew"/>
    <dgm:cxn modelId="{F5571425-3D17-45F6-AB67-70E5123550F6}" srcId="{57C62549-336A-433B-8599-CFE1931600E9}" destId="{36EF2A6E-F476-489D-AC49-FC8EFFD2ABBF}" srcOrd="2" destOrd="0" parTransId="{9F38CFB8-E84D-4125-ABB5-0D210F33833E}" sibTransId="{EFE33F24-3779-474F-9F67-617E732FC0D3}"/>
    <dgm:cxn modelId="{DEC54A28-40D3-437D-87CD-06E5AA3DD7C9}" type="presOf" srcId="{8FC6178D-3778-4442-B8D0-5782041F7BDD}" destId="{62623E49-EC60-4FC8-8832-378BA8F08F11}" srcOrd="0" destOrd="0" presId="urn:microsoft.com/office/officeart/2016/7/layout/RepeatingBendingProcessNew"/>
    <dgm:cxn modelId="{1B398B39-A9C9-49C3-AADF-511DB570103D}" type="presOf" srcId="{36BE5893-150E-4DC1-976B-C9601A6FA718}" destId="{AFEB2ACF-8588-495E-A6A6-ABC8D0B9B913}" srcOrd="0" destOrd="0" presId="urn:microsoft.com/office/officeart/2016/7/layout/RepeatingBendingProcessNew"/>
    <dgm:cxn modelId="{0786E73C-67DC-4123-A707-DED2EE9BB0B0}" type="presOf" srcId="{693A37FB-840F-476D-9EBE-7492903FF739}" destId="{C1B79D2D-2D90-413F-8288-1B53594C265F}" srcOrd="0" destOrd="0" presId="urn:microsoft.com/office/officeart/2016/7/layout/RepeatingBendingProcessNew"/>
    <dgm:cxn modelId="{1D343B40-E0B9-41BE-812E-6D29BA138DA1}" type="presOf" srcId="{76BA7034-0D92-42B4-B779-796C1FECD04D}" destId="{93FB9D30-8C0D-4EE5-A5F7-C50CBFABE57E}" srcOrd="1" destOrd="0" presId="urn:microsoft.com/office/officeart/2016/7/layout/RepeatingBendingProcessNew"/>
    <dgm:cxn modelId="{3DDCA040-F904-4A11-B85E-06B17BECB9D3}" type="presOf" srcId="{ABC1EB7C-5A1F-4DC2-9BA5-2CFFF5081898}" destId="{4CA41E33-B12E-43A6-BCBF-4D763D60E302}" srcOrd="0" destOrd="0" presId="urn:microsoft.com/office/officeart/2016/7/layout/RepeatingBendingProcessNew"/>
    <dgm:cxn modelId="{E22AD962-F1C3-4762-BF1C-A6927485CE1E}" type="presOf" srcId="{8FC6178D-3778-4442-B8D0-5782041F7BDD}" destId="{9E33CB43-409A-40CB-AEB7-4AFAA7FF4F24}" srcOrd="1" destOrd="0" presId="urn:microsoft.com/office/officeart/2016/7/layout/RepeatingBendingProcessNew"/>
    <dgm:cxn modelId="{67306E65-FFBC-4DAD-82FB-FB632916E326}" type="presOf" srcId="{AD23C337-9F8E-48D9-A536-F1798F24310D}" destId="{8393E1F3-AA96-4A2B-9E5E-9173ED35CFEE}" srcOrd="1" destOrd="0" presId="urn:microsoft.com/office/officeart/2016/7/layout/RepeatingBendingProcessNew"/>
    <dgm:cxn modelId="{8F6E4347-819B-41CC-959A-B2EB9E807702}" type="presOf" srcId="{693A37FB-840F-476D-9EBE-7492903FF739}" destId="{1037982A-E340-4B94-8EA5-126336AD6CBE}" srcOrd="1" destOrd="0" presId="urn:microsoft.com/office/officeart/2016/7/layout/RepeatingBendingProcessNew"/>
    <dgm:cxn modelId="{FCF99948-66E3-4CF8-ACA8-4C923FF8C2A7}" srcId="{57C62549-336A-433B-8599-CFE1931600E9}" destId="{ABC1EB7C-5A1F-4DC2-9BA5-2CFFF5081898}" srcOrd="3" destOrd="0" parTransId="{B126E817-0FCF-4005-A6AB-2F590F3051CE}" sibTransId="{8FC6178D-3778-4442-B8D0-5782041F7BDD}"/>
    <dgm:cxn modelId="{DC5D394F-2D96-4555-B079-A766F48E611A}" type="presOf" srcId="{B5DB1462-15AE-449C-95CE-19946C083789}" destId="{966A7874-BAB4-4C16-AAD0-430D78E42F3A}" srcOrd="0" destOrd="0" presId="urn:microsoft.com/office/officeart/2016/7/layout/RepeatingBendingProcessNew"/>
    <dgm:cxn modelId="{4C1FFF71-1D5F-456B-B436-80D1CD51E612}" type="presOf" srcId="{36EF2A6E-F476-489D-AC49-FC8EFFD2ABBF}" destId="{926F4EDB-F3CA-408E-B9DD-3D5E8EFCF7CC}" srcOrd="0" destOrd="0" presId="urn:microsoft.com/office/officeart/2016/7/layout/RepeatingBendingProcessNew"/>
    <dgm:cxn modelId="{E2E7B972-95CD-426A-94AD-3B7A69E6CCA4}" type="presOf" srcId="{6A6D564F-82E0-4ED5-BFAB-A86E9753468B}" destId="{D9CC3B78-3E34-41DF-866A-3C0256FF46B5}" srcOrd="0" destOrd="0" presId="urn:microsoft.com/office/officeart/2016/7/layout/RepeatingBendingProcessNew"/>
    <dgm:cxn modelId="{298A4157-4124-4D93-8CB1-FC3E266D93BE}" type="presOf" srcId="{E9C8068E-6247-4939-82E7-CD05660846C7}" destId="{F7312CA4-7CB7-476B-9DA8-8A2405DF97C9}" srcOrd="0" destOrd="0" presId="urn:microsoft.com/office/officeart/2016/7/layout/RepeatingBendingProcessNew"/>
    <dgm:cxn modelId="{6E343359-6B37-433B-B17F-8E62E01AAA33}" type="presOf" srcId="{EFE33F24-3779-474F-9F67-617E732FC0D3}" destId="{491A6F13-84DA-4909-A79D-34957A5A5491}" srcOrd="0" destOrd="0" presId="urn:microsoft.com/office/officeart/2016/7/layout/RepeatingBendingProcessNew"/>
    <dgm:cxn modelId="{F935A0A2-8FCA-4AC4-A4AF-863D5DFC306A}" type="presOf" srcId="{76BA7034-0D92-42B4-B779-796C1FECD04D}" destId="{669A2FF0-E757-454D-9C4D-421E2EA6556E}" srcOrd="0" destOrd="0" presId="urn:microsoft.com/office/officeart/2016/7/layout/RepeatingBendingProcessNew"/>
    <dgm:cxn modelId="{1B6D07A3-15F3-40FC-82A7-372BC0AE9405}" type="presOf" srcId="{36BE5893-150E-4DC1-976B-C9601A6FA718}" destId="{3EA6C056-E162-440B-98E7-BB17FBB133D4}" srcOrd="1" destOrd="0" presId="urn:microsoft.com/office/officeart/2016/7/layout/RepeatingBendingProcessNew"/>
    <dgm:cxn modelId="{9427D9B7-C717-4E9D-BB70-36C346C06CE1}" srcId="{57C62549-336A-433B-8599-CFE1931600E9}" destId="{5E71D2D0-0854-41E5-A482-917AAC226030}" srcOrd="4" destOrd="0" parTransId="{3A09B474-B2E7-4EAA-8669-C68C33F75F49}" sibTransId="{76BA7034-0D92-42B4-B779-796C1FECD04D}"/>
    <dgm:cxn modelId="{D352D0C6-C2E4-49FD-80AF-241A73734F98}" srcId="{57C62549-336A-433B-8599-CFE1931600E9}" destId="{E9C8068E-6247-4939-82E7-CD05660846C7}" srcOrd="5" destOrd="0" parTransId="{B1F02490-F078-47DB-86DC-25D4874D695F}" sibTransId="{693A37FB-840F-476D-9EBE-7492903FF739}"/>
    <dgm:cxn modelId="{D4F1B1C9-961B-4356-9560-7A62404A8878}" type="presOf" srcId="{EFE33F24-3779-474F-9F67-617E732FC0D3}" destId="{A246535F-05DB-474B-97B5-AD8FD9815278}" srcOrd="1" destOrd="0" presId="urn:microsoft.com/office/officeart/2016/7/layout/RepeatingBendingProcessNew"/>
    <dgm:cxn modelId="{FA02A9D4-1EA8-4654-8752-0D599F48D5C5}" type="presOf" srcId="{57C62549-336A-433B-8599-CFE1931600E9}" destId="{724E49EB-934E-42C5-AC45-9ABA94EB87F6}" srcOrd="0" destOrd="0" presId="urn:microsoft.com/office/officeart/2016/7/layout/RepeatingBendingProcessNew"/>
    <dgm:cxn modelId="{FD932ADF-7BCF-4588-A44C-9208E4707D63}" type="presOf" srcId="{AD23C337-9F8E-48D9-A536-F1798F24310D}" destId="{667440A0-F3BF-4CA2-BF41-838F426C6BC8}" srcOrd="0" destOrd="0" presId="urn:microsoft.com/office/officeart/2016/7/layout/RepeatingBendingProcessNew"/>
    <dgm:cxn modelId="{01B859E8-D2AB-4652-AB26-4063634E13F7}" srcId="{57C62549-336A-433B-8599-CFE1931600E9}" destId="{2D6375FA-9D7F-40FF-9AFA-CA730E862F59}" srcOrd="6" destOrd="0" parTransId="{6E2CD981-5124-43F0-92EC-8F11285056CC}" sibTransId="{92165181-2306-473C-B3F7-C609F1642409}"/>
    <dgm:cxn modelId="{55FC9BE8-76AE-46DB-8F81-EE7EA345C43A}" srcId="{57C62549-336A-433B-8599-CFE1931600E9}" destId="{6A6D564F-82E0-4ED5-BFAB-A86E9753468B}" srcOrd="0" destOrd="0" parTransId="{B62BC32C-9704-41AF-9320-D0B9A911C255}" sibTransId="{36BE5893-150E-4DC1-976B-C9601A6FA718}"/>
    <dgm:cxn modelId="{165D175F-58A2-4C35-A50F-568545989CB4}" type="presParOf" srcId="{724E49EB-934E-42C5-AC45-9ABA94EB87F6}" destId="{D9CC3B78-3E34-41DF-866A-3C0256FF46B5}" srcOrd="0" destOrd="0" presId="urn:microsoft.com/office/officeart/2016/7/layout/RepeatingBendingProcessNew"/>
    <dgm:cxn modelId="{B93AC7B9-4B55-4A6E-B455-D15047149E74}" type="presParOf" srcId="{724E49EB-934E-42C5-AC45-9ABA94EB87F6}" destId="{AFEB2ACF-8588-495E-A6A6-ABC8D0B9B913}" srcOrd="1" destOrd="0" presId="urn:microsoft.com/office/officeart/2016/7/layout/RepeatingBendingProcessNew"/>
    <dgm:cxn modelId="{B8AC4831-0A03-4AC0-B47A-7DD1AF6839E3}" type="presParOf" srcId="{AFEB2ACF-8588-495E-A6A6-ABC8D0B9B913}" destId="{3EA6C056-E162-440B-98E7-BB17FBB133D4}" srcOrd="0" destOrd="0" presId="urn:microsoft.com/office/officeart/2016/7/layout/RepeatingBendingProcessNew"/>
    <dgm:cxn modelId="{E58B04F4-719F-4484-8AA1-5CF4D815B1E8}" type="presParOf" srcId="{724E49EB-934E-42C5-AC45-9ABA94EB87F6}" destId="{966A7874-BAB4-4C16-AAD0-430D78E42F3A}" srcOrd="2" destOrd="0" presId="urn:microsoft.com/office/officeart/2016/7/layout/RepeatingBendingProcessNew"/>
    <dgm:cxn modelId="{FAC85220-E870-42BB-A37C-2419A8047C14}" type="presParOf" srcId="{724E49EB-934E-42C5-AC45-9ABA94EB87F6}" destId="{667440A0-F3BF-4CA2-BF41-838F426C6BC8}" srcOrd="3" destOrd="0" presId="urn:microsoft.com/office/officeart/2016/7/layout/RepeatingBendingProcessNew"/>
    <dgm:cxn modelId="{19E849DB-A535-45C1-93C6-3AA8F65C4E93}" type="presParOf" srcId="{667440A0-F3BF-4CA2-BF41-838F426C6BC8}" destId="{8393E1F3-AA96-4A2B-9E5E-9173ED35CFEE}" srcOrd="0" destOrd="0" presId="urn:microsoft.com/office/officeart/2016/7/layout/RepeatingBendingProcessNew"/>
    <dgm:cxn modelId="{05431A19-D037-4FB9-B0BC-552F41FD6D3F}" type="presParOf" srcId="{724E49EB-934E-42C5-AC45-9ABA94EB87F6}" destId="{926F4EDB-F3CA-408E-B9DD-3D5E8EFCF7CC}" srcOrd="4" destOrd="0" presId="urn:microsoft.com/office/officeart/2016/7/layout/RepeatingBendingProcessNew"/>
    <dgm:cxn modelId="{F2F9D32C-F9F5-4449-B36A-8A5A9ED1D259}" type="presParOf" srcId="{724E49EB-934E-42C5-AC45-9ABA94EB87F6}" destId="{491A6F13-84DA-4909-A79D-34957A5A5491}" srcOrd="5" destOrd="0" presId="urn:microsoft.com/office/officeart/2016/7/layout/RepeatingBendingProcessNew"/>
    <dgm:cxn modelId="{24CE526C-BA25-4C5E-8F20-75115954D83A}" type="presParOf" srcId="{491A6F13-84DA-4909-A79D-34957A5A5491}" destId="{A246535F-05DB-474B-97B5-AD8FD9815278}" srcOrd="0" destOrd="0" presId="urn:microsoft.com/office/officeart/2016/7/layout/RepeatingBendingProcessNew"/>
    <dgm:cxn modelId="{338D3A33-9AE5-4BBA-A79D-46061EE61AD5}" type="presParOf" srcId="{724E49EB-934E-42C5-AC45-9ABA94EB87F6}" destId="{4CA41E33-B12E-43A6-BCBF-4D763D60E302}" srcOrd="6" destOrd="0" presId="urn:microsoft.com/office/officeart/2016/7/layout/RepeatingBendingProcessNew"/>
    <dgm:cxn modelId="{D74FBC20-F798-43A2-BAF0-8AB4C38E368D}" type="presParOf" srcId="{724E49EB-934E-42C5-AC45-9ABA94EB87F6}" destId="{62623E49-EC60-4FC8-8832-378BA8F08F11}" srcOrd="7" destOrd="0" presId="urn:microsoft.com/office/officeart/2016/7/layout/RepeatingBendingProcessNew"/>
    <dgm:cxn modelId="{7D090041-E387-40C6-A35E-CC7A0D3D6354}" type="presParOf" srcId="{62623E49-EC60-4FC8-8832-378BA8F08F11}" destId="{9E33CB43-409A-40CB-AEB7-4AFAA7FF4F24}" srcOrd="0" destOrd="0" presId="urn:microsoft.com/office/officeart/2016/7/layout/RepeatingBendingProcessNew"/>
    <dgm:cxn modelId="{6239DA04-4314-45D4-8982-078D2CCB35DE}" type="presParOf" srcId="{724E49EB-934E-42C5-AC45-9ABA94EB87F6}" destId="{C01F22EC-7A37-4631-9CCE-46410B76C313}" srcOrd="8" destOrd="0" presId="urn:microsoft.com/office/officeart/2016/7/layout/RepeatingBendingProcessNew"/>
    <dgm:cxn modelId="{D7B45831-88A9-4E1D-ADB6-E2D633DC0B40}" type="presParOf" srcId="{724E49EB-934E-42C5-AC45-9ABA94EB87F6}" destId="{669A2FF0-E757-454D-9C4D-421E2EA6556E}" srcOrd="9" destOrd="0" presId="urn:microsoft.com/office/officeart/2016/7/layout/RepeatingBendingProcessNew"/>
    <dgm:cxn modelId="{FD936306-478F-4B90-8C91-C48E5F176DC2}" type="presParOf" srcId="{669A2FF0-E757-454D-9C4D-421E2EA6556E}" destId="{93FB9D30-8C0D-4EE5-A5F7-C50CBFABE57E}" srcOrd="0" destOrd="0" presId="urn:microsoft.com/office/officeart/2016/7/layout/RepeatingBendingProcessNew"/>
    <dgm:cxn modelId="{0C00AA83-B676-461A-BD70-9B3FAA88666D}" type="presParOf" srcId="{724E49EB-934E-42C5-AC45-9ABA94EB87F6}" destId="{F7312CA4-7CB7-476B-9DA8-8A2405DF97C9}" srcOrd="10" destOrd="0" presId="urn:microsoft.com/office/officeart/2016/7/layout/RepeatingBendingProcessNew"/>
    <dgm:cxn modelId="{E85A7D19-C1EA-4D92-A0F2-5ABB28AAA792}" type="presParOf" srcId="{724E49EB-934E-42C5-AC45-9ABA94EB87F6}" destId="{C1B79D2D-2D90-413F-8288-1B53594C265F}" srcOrd="11" destOrd="0" presId="urn:microsoft.com/office/officeart/2016/7/layout/RepeatingBendingProcessNew"/>
    <dgm:cxn modelId="{33589ACC-79DF-4F4C-A551-443EBB8B0A8A}" type="presParOf" srcId="{C1B79D2D-2D90-413F-8288-1B53594C265F}" destId="{1037982A-E340-4B94-8EA5-126336AD6CBE}" srcOrd="0" destOrd="0" presId="urn:microsoft.com/office/officeart/2016/7/layout/RepeatingBendingProcessNew"/>
    <dgm:cxn modelId="{5D5C5724-09CF-42E4-A081-1EACC9D167FE}" type="presParOf" srcId="{724E49EB-934E-42C5-AC45-9ABA94EB87F6}" destId="{670569AD-C6BF-4F28-8CB8-B43E21186BE8}" srcOrd="12"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119837-5B71-4D44-BB01-DB0B084933C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77D14C5-CED9-4CFC-B338-DFB0C8090B9F}">
      <dgm:prSet phldrT="[Text]"/>
      <dgm:spPr/>
      <dgm:t>
        <a:bodyPr/>
        <a:lstStyle/>
        <a:p>
          <a:r>
            <a:rPr lang="en-US" dirty="0"/>
            <a:t>Essay type</a:t>
          </a:r>
        </a:p>
      </dgm:t>
      <dgm:extLst>
        <a:ext uri="{E40237B7-FDA0-4F09-8148-C483321AD2D9}">
          <dgm14:cNvPr xmlns:dgm14="http://schemas.microsoft.com/office/drawing/2010/diagram" id="0" name="" descr="Vertical bullet list showing 3 groups arranged one below the other and bullet points are present under each group."/>
        </a:ext>
      </dgm:extLst>
    </dgm:pt>
    <dgm:pt modelId="{92DFCBC7-BC14-4697-8ECD-BF0D5B1EDA3B}" type="parTrans" cxnId="{7D461F02-AB37-447A-AC6B-D31C4D2EC6A9}">
      <dgm:prSet/>
      <dgm:spPr/>
      <dgm:t>
        <a:bodyPr/>
        <a:lstStyle/>
        <a:p>
          <a:endParaRPr lang="en-US"/>
        </a:p>
      </dgm:t>
    </dgm:pt>
    <dgm:pt modelId="{87E3C0DB-7BEE-424E-8E11-B838D238D595}" type="sibTrans" cxnId="{7D461F02-AB37-447A-AC6B-D31C4D2EC6A9}">
      <dgm:prSet/>
      <dgm:spPr/>
      <dgm:t>
        <a:bodyPr/>
        <a:lstStyle/>
        <a:p>
          <a:endParaRPr lang="en-US"/>
        </a:p>
      </dgm:t>
    </dgm:pt>
    <dgm:pt modelId="{C111C18A-FD96-4E63-821A-54D70D8DC65F}">
      <dgm:prSet phldrT="[Text]"/>
      <dgm:spPr/>
      <dgm:t>
        <a:bodyPr/>
        <a:lstStyle/>
        <a:p>
          <a:r>
            <a:rPr lang="en-US" dirty="0"/>
            <a:t>Long answer (1000-1200 words</a:t>
          </a:r>
        </a:p>
      </dgm:t>
    </dgm:pt>
    <dgm:pt modelId="{83BE74EF-FAB4-45A2-BBED-7CD5259AB210}" type="parTrans" cxnId="{FFD8B471-C98F-4DB5-8DE3-2AB7E896ADD5}">
      <dgm:prSet/>
      <dgm:spPr/>
      <dgm:t>
        <a:bodyPr/>
        <a:lstStyle/>
        <a:p>
          <a:endParaRPr lang="en-US"/>
        </a:p>
      </dgm:t>
    </dgm:pt>
    <dgm:pt modelId="{B4F34DE2-2DAE-4F88-8C78-BD8892EBF4FF}" type="sibTrans" cxnId="{FFD8B471-C98F-4DB5-8DE3-2AB7E896ADD5}">
      <dgm:prSet/>
      <dgm:spPr/>
      <dgm:t>
        <a:bodyPr/>
        <a:lstStyle/>
        <a:p>
          <a:endParaRPr lang="en-US"/>
        </a:p>
      </dgm:t>
    </dgm:pt>
    <dgm:pt modelId="{33EAD35F-38F2-4CB7-9A6D-B04FFD8A51FD}">
      <dgm:prSet phldrT="[Text]"/>
      <dgm:spPr/>
      <dgm:t>
        <a:bodyPr/>
        <a:lstStyle/>
        <a:p>
          <a:r>
            <a:rPr lang="en-US" dirty="0"/>
            <a:t>Short answer (150-500 words)</a:t>
          </a:r>
        </a:p>
      </dgm:t>
    </dgm:pt>
    <dgm:pt modelId="{81FE7DB1-4BFC-4407-80A9-E5514E94C61D}" type="parTrans" cxnId="{FAC3D40F-8E66-452D-9CA4-C2871F2D10EF}">
      <dgm:prSet/>
      <dgm:spPr/>
      <dgm:t>
        <a:bodyPr/>
        <a:lstStyle/>
        <a:p>
          <a:endParaRPr lang="en-US"/>
        </a:p>
      </dgm:t>
    </dgm:pt>
    <dgm:pt modelId="{4B66B839-1910-459B-92B2-14846EBA7A70}" type="sibTrans" cxnId="{FAC3D40F-8E66-452D-9CA4-C2871F2D10EF}">
      <dgm:prSet/>
      <dgm:spPr/>
      <dgm:t>
        <a:bodyPr/>
        <a:lstStyle/>
        <a:p>
          <a:endParaRPr lang="en-US"/>
        </a:p>
      </dgm:t>
    </dgm:pt>
    <dgm:pt modelId="{3C67E77D-62FA-499D-B5E6-E79A091C5267}">
      <dgm:prSet phldrT="[Text]"/>
      <dgm:spPr/>
      <dgm:t>
        <a:bodyPr/>
        <a:lstStyle/>
        <a:p>
          <a:r>
            <a:rPr lang="en-US" dirty="0"/>
            <a:t>Objective type</a:t>
          </a:r>
        </a:p>
      </dgm:t>
      <dgm:extLst>
        <a:ext uri="{E40237B7-FDA0-4F09-8148-C483321AD2D9}">
          <dgm14:cNvPr xmlns:dgm14="http://schemas.microsoft.com/office/drawing/2010/diagram" id="0" name="" descr="Vertical bullet list showing 3 groups arranged one below the other and bullet points are present under each group."/>
        </a:ext>
      </dgm:extLst>
    </dgm:pt>
    <dgm:pt modelId="{5337D229-E330-4525-B0FA-14EC5A80604A}" type="parTrans" cxnId="{32AA6160-4426-4C4D-93AE-E2F474E37AD9}">
      <dgm:prSet/>
      <dgm:spPr/>
      <dgm:t>
        <a:bodyPr/>
        <a:lstStyle/>
        <a:p>
          <a:endParaRPr lang="en-US"/>
        </a:p>
      </dgm:t>
    </dgm:pt>
    <dgm:pt modelId="{C056AC5D-B04E-4376-A1CB-3EAB7BE5AF5B}" type="sibTrans" cxnId="{32AA6160-4426-4C4D-93AE-E2F474E37AD9}">
      <dgm:prSet/>
      <dgm:spPr/>
      <dgm:t>
        <a:bodyPr/>
        <a:lstStyle/>
        <a:p>
          <a:endParaRPr lang="en-US"/>
        </a:p>
      </dgm:t>
    </dgm:pt>
    <dgm:pt modelId="{D6510970-8F9C-4B45-A0F3-6ACB9AA76D40}">
      <dgm:prSet phldrT="[Text]"/>
      <dgm:spPr/>
      <dgm:t>
        <a:bodyPr/>
        <a:lstStyle/>
        <a:p>
          <a:r>
            <a:rPr lang="en-US" dirty="0"/>
            <a:t>Single/Multiple choice</a:t>
          </a:r>
        </a:p>
      </dgm:t>
    </dgm:pt>
    <dgm:pt modelId="{4B87F32C-3630-48F2-9114-4262C0BEEA9E}" type="sibTrans" cxnId="{C6E7222A-5F84-456A-9806-D51868FAF8A9}">
      <dgm:prSet/>
      <dgm:spPr/>
      <dgm:t>
        <a:bodyPr/>
        <a:lstStyle/>
        <a:p>
          <a:endParaRPr lang="en-US"/>
        </a:p>
      </dgm:t>
    </dgm:pt>
    <dgm:pt modelId="{7A9FC291-2B6A-4475-8B09-917F9F09E3AB}" type="parTrans" cxnId="{C6E7222A-5F84-456A-9806-D51868FAF8A9}">
      <dgm:prSet/>
      <dgm:spPr/>
      <dgm:t>
        <a:bodyPr/>
        <a:lstStyle/>
        <a:p>
          <a:endParaRPr lang="en-US"/>
        </a:p>
      </dgm:t>
    </dgm:pt>
    <dgm:pt modelId="{709ED9DC-E391-4C6C-B788-93F1C2EFB6FD}">
      <dgm:prSet phldrT="[Text]"/>
      <dgm:spPr/>
      <dgm:t>
        <a:bodyPr/>
        <a:lstStyle/>
        <a:p>
          <a:r>
            <a:rPr lang="en-US" dirty="0"/>
            <a:t>Matching</a:t>
          </a:r>
        </a:p>
      </dgm:t>
    </dgm:pt>
    <dgm:pt modelId="{F3C03C29-D7FF-4D61-8D75-8B75B2F589EC}" type="sibTrans" cxnId="{78E3C3B3-FD19-41A6-A9CC-BB3375A6FF81}">
      <dgm:prSet/>
      <dgm:spPr/>
      <dgm:t>
        <a:bodyPr/>
        <a:lstStyle/>
        <a:p>
          <a:endParaRPr lang="en-US"/>
        </a:p>
      </dgm:t>
    </dgm:pt>
    <dgm:pt modelId="{B5FA6CF0-E0A0-46A0-93C9-B722B31A8A9C}" type="parTrans" cxnId="{78E3C3B3-FD19-41A6-A9CC-BB3375A6FF81}">
      <dgm:prSet/>
      <dgm:spPr/>
      <dgm:t>
        <a:bodyPr/>
        <a:lstStyle/>
        <a:p>
          <a:endParaRPr lang="en-US"/>
        </a:p>
      </dgm:t>
    </dgm:pt>
    <dgm:pt modelId="{E1C3D930-E796-4B82-8011-8E491CCCC15D}">
      <dgm:prSet phldrT="[Text]"/>
      <dgm:spPr/>
      <dgm:t>
        <a:bodyPr/>
        <a:lstStyle/>
        <a:p>
          <a:r>
            <a:rPr lang="en-US" dirty="0"/>
            <a:t>Fill-in-the-blanks</a:t>
          </a:r>
        </a:p>
      </dgm:t>
    </dgm:pt>
    <dgm:pt modelId="{D506EFCA-7E03-4127-B12B-15B35EBAEB82}" type="sibTrans" cxnId="{9621B248-1643-4CC1-9336-236D713AEAE5}">
      <dgm:prSet/>
      <dgm:spPr/>
      <dgm:t>
        <a:bodyPr/>
        <a:lstStyle/>
        <a:p>
          <a:endParaRPr lang="en-CA"/>
        </a:p>
      </dgm:t>
    </dgm:pt>
    <dgm:pt modelId="{2D0690CA-F7A9-4065-A5C8-0624A817C0E1}" type="parTrans" cxnId="{9621B248-1643-4CC1-9336-236D713AEAE5}">
      <dgm:prSet/>
      <dgm:spPr/>
      <dgm:t>
        <a:bodyPr/>
        <a:lstStyle/>
        <a:p>
          <a:endParaRPr lang="en-CA"/>
        </a:p>
      </dgm:t>
    </dgm:pt>
    <dgm:pt modelId="{3549F749-7BCB-4CAE-AD28-876DA2198EA9}">
      <dgm:prSet phldrT="[Text]"/>
      <dgm:spPr/>
      <dgm:t>
        <a:bodyPr/>
        <a:lstStyle/>
        <a:p>
          <a:r>
            <a:rPr lang="en-US" dirty="0"/>
            <a:t>True-False</a:t>
          </a:r>
        </a:p>
      </dgm:t>
    </dgm:pt>
    <dgm:pt modelId="{8A769EEF-2C94-4B06-B1D4-804EE1B37AA4}" type="sibTrans" cxnId="{A43920C1-ECA8-4C0E-BA5F-CF73A08F7B39}">
      <dgm:prSet/>
      <dgm:spPr/>
      <dgm:t>
        <a:bodyPr/>
        <a:lstStyle/>
        <a:p>
          <a:endParaRPr lang="en-CA"/>
        </a:p>
      </dgm:t>
    </dgm:pt>
    <dgm:pt modelId="{D876DC1E-6134-4515-9AA3-3A8334EA7F71}" type="parTrans" cxnId="{A43920C1-ECA8-4C0E-BA5F-CF73A08F7B39}">
      <dgm:prSet/>
      <dgm:spPr/>
      <dgm:t>
        <a:bodyPr/>
        <a:lstStyle/>
        <a:p>
          <a:endParaRPr lang="en-CA"/>
        </a:p>
      </dgm:t>
    </dgm:pt>
    <dgm:pt modelId="{ED5DCCC5-BCA8-4491-AA37-BAF153ECA184}" type="pres">
      <dgm:prSet presAssocID="{90119837-5B71-4D44-BB01-DB0B084933C8}" presName="linear" presStyleCnt="0">
        <dgm:presLayoutVars>
          <dgm:animLvl val="lvl"/>
          <dgm:resizeHandles val="exact"/>
        </dgm:presLayoutVars>
      </dgm:prSet>
      <dgm:spPr/>
    </dgm:pt>
    <dgm:pt modelId="{A9DD881E-A532-414B-870C-8ADE2076F78C}" type="pres">
      <dgm:prSet presAssocID="{477D14C5-CED9-4CFC-B338-DFB0C8090B9F}" presName="parentText" presStyleLbl="node1" presStyleIdx="0" presStyleCnt="2">
        <dgm:presLayoutVars>
          <dgm:chMax val="0"/>
          <dgm:bulletEnabled val="1"/>
        </dgm:presLayoutVars>
      </dgm:prSet>
      <dgm:spPr/>
    </dgm:pt>
    <dgm:pt modelId="{CD5F6E02-AD43-4E7A-935B-DDF5D6C74800}" type="pres">
      <dgm:prSet presAssocID="{477D14C5-CED9-4CFC-B338-DFB0C8090B9F}" presName="childText" presStyleLbl="revTx" presStyleIdx="0" presStyleCnt="2">
        <dgm:presLayoutVars>
          <dgm:bulletEnabled val="1"/>
        </dgm:presLayoutVars>
      </dgm:prSet>
      <dgm:spPr/>
    </dgm:pt>
    <dgm:pt modelId="{81203336-F3DE-4B3A-BCF4-0F68C23AC2BB}" type="pres">
      <dgm:prSet presAssocID="{3C67E77D-62FA-499D-B5E6-E79A091C5267}" presName="parentText" presStyleLbl="node1" presStyleIdx="1" presStyleCnt="2">
        <dgm:presLayoutVars>
          <dgm:chMax val="0"/>
          <dgm:bulletEnabled val="1"/>
        </dgm:presLayoutVars>
      </dgm:prSet>
      <dgm:spPr/>
    </dgm:pt>
    <dgm:pt modelId="{782956A5-ADC8-4959-B856-589B9D9B9635}" type="pres">
      <dgm:prSet presAssocID="{3C67E77D-62FA-499D-B5E6-E79A091C5267}" presName="childText" presStyleLbl="revTx" presStyleIdx="1" presStyleCnt="2">
        <dgm:presLayoutVars>
          <dgm:bulletEnabled val="1"/>
        </dgm:presLayoutVars>
      </dgm:prSet>
      <dgm:spPr/>
    </dgm:pt>
  </dgm:ptLst>
  <dgm:cxnLst>
    <dgm:cxn modelId="{7D461F02-AB37-447A-AC6B-D31C4D2EC6A9}" srcId="{90119837-5B71-4D44-BB01-DB0B084933C8}" destId="{477D14C5-CED9-4CFC-B338-DFB0C8090B9F}" srcOrd="0" destOrd="0" parTransId="{92DFCBC7-BC14-4697-8ECD-BF0D5B1EDA3B}" sibTransId="{87E3C0DB-7BEE-424E-8E11-B838D238D595}"/>
    <dgm:cxn modelId="{FAC3D40F-8E66-452D-9CA4-C2871F2D10EF}" srcId="{477D14C5-CED9-4CFC-B338-DFB0C8090B9F}" destId="{33EAD35F-38F2-4CB7-9A6D-B04FFD8A51FD}" srcOrd="1" destOrd="0" parTransId="{81FE7DB1-4BFC-4407-80A9-E5514E94C61D}" sibTransId="{4B66B839-1910-459B-92B2-14846EBA7A70}"/>
    <dgm:cxn modelId="{C6E7222A-5F84-456A-9806-D51868FAF8A9}" srcId="{3C67E77D-62FA-499D-B5E6-E79A091C5267}" destId="{D6510970-8F9C-4B45-A0F3-6ACB9AA76D40}" srcOrd="0" destOrd="0" parTransId="{7A9FC291-2B6A-4475-8B09-917F9F09E3AB}" sibTransId="{4B87F32C-3630-48F2-9114-4262C0BEEA9E}"/>
    <dgm:cxn modelId="{A5A31C3D-5653-411B-B70C-7F0E0FCF6885}" type="presOf" srcId="{E1C3D930-E796-4B82-8011-8E491CCCC15D}" destId="{782956A5-ADC8-4959-B856-589B9D9B9635}" srcOrd="0" destOrd="2" presId="urn:microsoft.com/office/officeart/2005/8/layout/vList2"/>
    <dgm:cxn modelId="{32AA6160-4426-4C4D-93AE-E2F474E37AD9}" srcId="{90119837-5B71-4D44-BB01-DB0B084933C8}" destId="{3C67E77D-62FA-499D-B5E6-E79A091C5267}" srcOrd="1" destOrd="0" parTransId="{5337D229-E330-4525-B0FA-14EC5A80604A}" sibTransId="{C056AC5D-B04E-4376-A1CB-3EAB7BE5AF5B}"/>
    <dgm:cxn modelId="{9621B248-1643-4CC1-9336-236D713AEAE5}" srcId="{3C67E77D-62FA-499D-B5E6-E79A091C5267}" destId="{E1C3D930-E796-4B82-8011-8E491CCCC15D}" srcOrd="2" destOrd="0" parTransId="{2D0690CA-F7A9-4065-A5C8-0624A817C0E1}" sibTransId="{D506EFCA-7E03-4127-B12B-15B35EBAEB82}"/>
    <dgm:cxn modelId="{5BDE416F-F97E-4F73-BE1A-C12EA4F60682}" type="presOf" srcId="{90119837-5B71-4D44-BB01-DB0B084933C8}" destId="{ED5DCCC5-BCA8-4491-AA37-BAF153ECA184}" srcOrd="0" destOrd="0" presId="urn:microsoft.com/office/officeart/2005/8/layout/vList2"/>
    <dgm:cxn modelId="{FFD8B471-C98F-4DB5-8DE3-2AB7E896ADD5}" srcId="{477D14C5-CED9-4CFC-B338-DFB0C8090B9F}" destId="{C111C18A-FD96-4E63-821A-54D70D8DC65F}" srcOrd="0" destOrd="0" parTransId="{83BE74EF-FAB4-45A2-BBED-7CD5259AB210}" sibTransId="{B4F34DE2-2DAE-4F88-8C78-BD8892EBF4FF}"/>
    <dgm:cxn modelId="{594ECC8D-94FA-41B7-9F5F-6B7A67E36EF5}" type="presOf" srcId="{C111C18A-FD96-4E63-821A-54D70D8DC65F}" destId="{CD5F6E02-AD43-4E7A-935B-DDF5D6C74800}" srcOrd="0" destOrd="0" presId="urn:microsoft.com/office/officeart/2005/8/layout/vList2"/>
    <dgm:cxn modelId="{3656B090-A676-4E00-8A74-815942300152}" type="presOf" srcId="{709ED9DC-E391-4C6C-B788-93F1C2EFB6FD}" destId="{782956A5-ADC8-4959-B856-589B9D9B9635}" srcOrd="0" destOrd="1" presId="urn:microsoft.com/office/officeart/2005/8/layout/vList2"/>
    <dgm:cxn modelId="{8D0A4494-246A-45A7-AB6A-CDBC9E33ECD3}" type="presOf" srcId="{477D14C5-CED9-4CFC-B338-DFB0C8090B9F}" destId="{A9DD881E-A532-414B-870C-8ADE2076F78C}" srcOrd="0" destOrd="0" presId="urn:microsoft.com/office/officeart/2005/8/layout/vList2"/>
    <dgm:cxn modelId="{B56DF1B0-F67E-41F7-A131-B76B54AECFA4}" type="presOf" srcId="{3549F749-7BCB-4CAE-AD28-876DA2198EA9}" destId="{782956A5-ADC8-4959-B856-589B9D9B9635}" srcOrd="0" destOrd="3" presId="urn:microsoft.com/office/officeart/2005/8/layout/vList2"/>
    <dgm:cxn modelId="{78E3C3B3-FD19-41A6-A9CC-BB3375A6FF81}" srcId="{3C67E77D-62FA-499D-B5E6-E79A091C5267}" destId="{709ED9DC-E391-4C6C-B788-93F1C2EFB6FD}" srcOrd="1" destOrd="0" parTransId="{B5FA6CF0-E0A0-46A0-93C9-B722B31A8A9C}" sibTransId="{F3C03C29-D7FF-4D61-8D75-8B75B2F589EC}"/>
    <dgm:cxn modelId="{96956FBE-70C8-4F89-BD0B-33093C0F439D}" type="presOf" srcId="{3C67E77D-62FA-499D-B5E6-E79A091C5267}" destId="{81203336-F3DE-4B3A-BCF4-0F68C23AC2BB}" srcOrd="0" destOrd="0" presId="urn:microsoft.com/office/officeart/2005/8/layout/vList2"/>
    <dgm:cxn modelId="{A43920C1-ECA8-4C0E-BA5F-CF73A08F7B39}" srcId="{3C67E77D-62FA-499D-B5E6-E79A091C5267}" destId="{3549F749-7BCB-4CAE-AD28-876DA2198EA9}" srcOrd="3" destOrd="0" parTransId="{D876DC1E-6134-4515-9AA3-3A8334EA7F71}" sibTransId="{8A769EEF-2C94-4B06-B1D4-804EE1B37AA4}"/>
    <dgm:cxn modelId="{109ECBC1-64DC-48B7-847D-6354B293D099}" type="presOf" srcId="{33EAD35F-38F2-4CB7-9A6D-B04FFD8A51FD}" destId="{CD5F6E02-AD43-4E7A-935B-DDF5D6C74800}" srcOrd="0" destOrd="1" presId="urn:microsoft.com/office/officeart/2005/8/layout/vList2"/>
    <dgm:cxn modelId="{A55A44F5-7713-43BE-A80C-9D7C49E6D5AD}" type="presOf" srcId="{D6510970-8F9C-4B45-A0F3-6ACB9AA76D40}" destId="{782956A5-ADC8-4959-B856-589B9D9B9635}" srcOrd="0" destOrd="0" presId="urn:microsoft.com/office/officeart/2005/8/layout/vList2"/>
    <dgm:cxn modelId="{0910C0A3-A67A-496C-8A74-C4E35FED4675}" type="presParOf" srcId="{ED5DCCC5-BCA8-4491-AA37-BAF153ECA184}" destId="{A9DD881E-A532-414B-870C-8ADE2076F78C}" srcOrd="0" destOrd="0" presId="urn:microsoft.com/office/officeart/2005/8/layout/vList2"/>
    <dgm:cxn modelId="{9334B2F5-7FCF-4B1F-B6AA-DB249F4421A1}" type="presParOf" srcId="{ED5DCCC5-BCA8-4491-AA37-BAF153ECA184}" destId="{CD5F6E02-AD43-4E7A-935B-DDF5D6C74800}" srcOrd="1" destOrd="0" presId="urn:microsoft.com/office/officeart/2005/8/layout/vList2"/>
    <dgm:cxn modelId="{4F4F04E9-8CC4-46EA-94F2-D97F126F4DA5}" type="presParOf" srcId="{ED5DCCC5-BCA8-4491-AA37-BAF153ECA184}" destId="{81203336-F3DE-4B3A-BCF4-0F68C23AC2BB}" srcOrd="2" destOrd="0" presId="urn:microsoft.com/office/officeart/2005/8/layout/vList2"/>
    <dgm:cxn modelId="{9E10C16C-1E52-4EC3-8CA1-A7C07C605948}" type="presParOf" srcId="{ED5DCCC5-BCA8-4491-AA37-BAF153ECA184}" destId="{782956A5-ADC8-4959-B856-589B9D9B963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1B726B-91E6-41E4-9B81-F5055F432D56}" type="doc">
      <dgm:prSet loTypeId="urn:microsoft.com/office/officeart/2005/8/layout/bProcess3" loCatId="process" qsTypeId="urn:microsoft.com/office/officeart/2005/8/quickstyle/simple1" qsCatId="simple" csTypeId="urn:microsoft.com/office/officeart/2005/8/colors/colorful1" csCatId="colorful" phldr="1"/>
      <dgm:spPr/>
      <dgm:t>
        <a:bodyPr/>
        <a:lstStyle/>
        <a:p>
          <a:endParaRPr lang="en-CA"/>
        </a:p>
      </dgm:t>
    </dgm:pt>
    <dgm:pt modelId="{72677E70-C0FC-4124-A691-51DD12C4379E}">
      <dgm:prSet custT="1"/>
      <dgm:spPr>
        <a:solidFill>
          <a:srgbClr val="C00000"/>
        </a:solidFill>
      </dgm:spPr>
      <dgm:t>
        <a:bodyPr/>
        <a:lstStyle/>
        <a:p>
          <a:r>
            <a:rPr lang="en-US" sz="1600" b="1" dirty="0"/>
            <a:t>What is the outcome behavior to be assessed? Does it require practical/lab?</a:t>
          </a:r>
          <a:endParaRPr lang="en-CA" sz="1600" b="1" dirty="0"/>
        </a:p>
      </dgm:t>
    </dgm:pt>
    <dgm:pt modelId="{3DE67199-D864-40BE-9EDF-1DDA9065F57A}" type="parTrans" cxnId="{0EDDD456-8A87-4909-878A-88FBA3B6652D}">
      <dgm:prSet/>
      <dgm:spPr/>
      <dgm:t>
        <a:bodyPr/>
        <a:lstStyle/>
        <a:p>
          <a:endParaRPr lang="en-CA" sz="1600"/>
        </a:p>
      </dgm:t>
    </dgm:pt>
    <dgm:pt modelId="{12D5CB1D-FCE9-4FD9-922B-B6844F016860}" type="sibTrans" cxnId="{0EDDD456-8A87-4909-878A-88FBA3B6652D}">
      <dgm:prSet custT="1"/>
      <dgm:spPr/>
      <dgm:t>
        <a:bodyPr/>
        <a:lstStyle/>
        <a:p>
          <a:endParaRPr lang="en-CA" sz="1600"/>
        </a:p>
      </dgm:t>
    </dgm:pt>
    <dgm:pt modelId="{C0C898BC-1A9E-413E-A58D-A801704EA0CF}">
      <dgm:prSet custT="1"/>
      <dgm:spPr/>
      <dgm:t>
        <a:bodyPr/>
        <a:lstStyle/>
        <a:p>
          <a:r>
            <a:rPr lang="en-US" sz="1600" b="1" dirty="0"/>
            <a:t>Can it be automated? Do you have the technologies? Do students have access?</a:t>
          </a:r>
          <a:endParaRPr lang="en-CA" sz="1600" b="1" dirty="0"/>
        </a:p>
      </dgm:t>
    </dgm:pt>
    <dgm:pt modelId="{49E1F701-BAAC-43E8-B4A3-D98AE166C880}" type="parTrans" cxnId="{1CF8A9A8-919F-4FE2-A1D6-BF55B2A76B98}">
      <dgm:prSet/>
      <dgm:spPr/>
      <dgm:t>
        <a:bodyPr/>
        <a:lstStyle/>
        <a:p>
          <a:endParaRPr lang="en-CA" sz="1600"/>
        </a:p>
      </dgm:t>
    </dgm:pt>
    <dgm:pt modelId="{02944C16-7E5A-4754-BD88-5684E9E62EE8}" type="sibTrans" cxnId="{1CF8A9A8-919F-4FE2-A1D6-BF55B2A76B98}">
      <dgm:prSet custT="1"/>
      <dgm:spPr/>
      <dgm:t>
        <a:bodyPr/>
        <a:lstStyle/>
        <a:p>
          <a:endParaRPr lang="en-CA" sz="1600"/>
        </a:p>
      </dgm:t>
    </dgm:pt>
    <dgm:pt modelId="{79B950D3-A45A-473A-974A-9BDB8B9AB93A}">
      <dgm:prSet custT="1"/>
      <dgm:spPr>
        <a:solidFill>
          <a:srgbClr val="FF9933"/>
        </a:solidFill>
      </dgm:spPr>
      <dgm:t>
        <a:bodyPr/>
        <a:lstStyle/>
        <a:p>
          <a:r>
            <a:rPr lang="en-US" sz="1600" b="1" dirty="0"/>
            <a:t>Do you have continuous assessment? What is the weight of continuous assessment vs terminal test? Can the weight be changed to focus on ‘assessment for learning’?</a:t>
          </a:r>
          <a:endParaRPr lang="en-CA" sz="1600" b="1" dirty="0"/>
        </a:p>
      </dgm:t>
    </dgm:pt>
    <dgm:pt modelId="{94A82922-1ADF-4167-B765-007EA6B17ED0}" type="parTrans" cxnId="{FE10B42F-0F8B-4B77-BDAA-47F19F96DE82}">
      <dgm:prSet/>
      <dgm:spPr/>
      <dgm:t>
        <a:bodyPr/>
        <a:lstStyle/>
        <a:p>
          <a:endParaRPr lang="en-CA" sz="1600"/>
        </a:p>
      </dgm:t>
    </dgm:pt>
    <dgm:pt modelId="{071E2FD3-2F2E-4896-B19F-9F70FBE3C285}" type="sibTrans" cxnId="{FE10B42F-0F8B-4B77-BDAA-47F19F96DE82}">
      <dgm:prSet custT="1"/>
      <dgm:spPr/>
      <dgm:t>
        <a:bodyPr/>
        <a:lstStyle/>
        <a:p>
          <a:endParaRPr lang="en-CA" sz="1600"/>
        </a:p>
      </dgm:t>
    </dgm:pt>
    <dgm:pt modelId="{60CDECE9-AE12-4C09-95CC-431BD51C6CAD}">
      <dgm:prSet custT="1"/>
      <dgm:spPr/>
      <dgm:t>
        <a:bodyPr/>
        <a:lstStyle/>
        <a:p>
          <a:r>
            <a:rPr lang="en-US" sz="1600" b="1" dirty="0"/>
            <a:t>Do you use LMS for course delivery? If yes, use the internal features for continuous assessment.</a:t>
          </a:r>
          <a:endParaRPr lang="en-CA" sz="1600" b="1" dirty="0"/>
        </a:p>
      </dgm:t>
    </dgm:pt>
    <dgm:pt modelId="{D77ABE42-1719-4D51-87D9-5CBA942196C4}" type="parTrans" cxnId="{0B228197-13FA-462F-87A6-8285030E70A8}">
      <dgm:prSet/>
      <dgm:spPr/>
      <dgm:t>
        <a:bodyPr/>
        <a:lstStyle/>
        <a:p>
          <a:endParaRPr lang="en-CA" sz="1600"/>
        </a:p>
      </dgm:t>
    </dgm:pt>
    <dgm:pt modelId="{97D80ACF-6A17-47EA-97D6-5F821D6F7B3D}" type="sibTrans" cxnId="{0B228197-13FA-462F-87A6-8285030E70A8}">
      <dgm:prSet custT="1"/>
      <dgm:spPr/>
      <dgm:t>
        <a:bodyPr/>
        <a:lstStyle/>
        <a:p>
          <a:endParaRPr lang="en-CA" sz="1600"/>
        </a:p>
      </dgm:t>
    </dgm:pt>
    <dgm:pt modelId="{78B717CC-8799-4BB5-BFDD-4336B367A562}">
      <dgm:prSet custT="1"/>
      <dgm:spPr/>
      <dgm:t>
        <a:bodyPr/>
        <a:lstStyle/>
        <a:p>
          <a:r>
            <a:rPr lang="en-US" sz="1600" b="1" dirty="0"/>
            <a:t>Consider online authentic assessment as alternative to terminal test.</a:t>
          </a:r>
          <a:endParaRPr lang="en-CA" sz="1600" b="1" dirty="0"/>
        </a:p>
      </dgm:t>
    </dgm:pt>
    <dgm:pt modelId="{784E0999-2D0B-4468-843D-5655F2363D59}" type="parTrans" cxnId="{635FCBB1-EAF3-4E17-BCB8-00DB3DCA86C7}">
      <dgm:prSet/>
      <dgm:spPr/>
      <dgm:t>
        <a:bodyPr/>
        <a:lstStyle/>
        <a:p>
          <a:endParaRPr lang="en-CA" sz="1600"/>
        </a:p>
      </dgm:t>
    </dgm:pt>
    <dgm:pt modelId="{C7756814-D913-4971-8661-AB6E0C907D8D}" type="sibTrans" cxnId="{635FCBB1-EAF3-4E17-BCB8-00DB3DCA86C7}">
      <dgm:prSet custT="1"/>
      <dgm:spPr/>
      <dgm:t>
        <a:bodyPr/>
        <a:lstStyle/>
        <a:p>
          <a:endParaRPr lang="en-CA" sz="1600"/>
        </a:p>
      </dgm:t>
    </dgm:pt>
    <dgm:pt modelId="{D3DB11E1-F401-4C2A-B134-EB4479C3D949}">
      <dgm:prSet custT="1"/>
      <dgm:spPr>
        <a:solidFill>
          <a:srgbClr val="0070C0"/>
        </a:solidFill>
      </dgm:spPr>
      <dgm:t>
        <a:bodyPr/>
        <a:lstStyle/>
        <a:p>
          <a:r>
            <a:rPr lang="en-US" sz="1600" b="1" dirty="0"/>
            <a:t>Develop authentic tests.</a:t>
          </a:r>
          <a:endParaRPr lang="en-CA" sz="1600" b="1" dirty="0"/>
        </a:p>
      </dgm:t>
    </dgm:pt>
    <dgm:pt modelId="{6F61BA5E-1339-4506-8D58-9B439B715123}" type="parTrans" cxnId="{FE9494C3-85F9-4C35-A713-6FE81E1CEE5B}">
      <dgm:prSet/>
      <dgm:spPr/>
      <dgm:t>
        <a:bodyPr/>
        <a:lstStyle/>
        <a:p>
          <a:endParaRPr lang="en-CA" sz="1600"/>
        </a:p>
      </dgm:t>
    </dgm:pt>
    <dgm:pt modelId="{E3978108-5228-445F-A57E-1330EC3B9B3A}" type="sibTrans" cxnId="{FE9494C3-85F9-4C35-A713-6FE81E1CEE5B}">
      <dgm:prSet/>
      <dgm:spPr/>
      <dgm:t>
        <a:bodyPr/>
        <a:lstStyle/>
        <a:p>
          <a:endParaRPr lang="en-CA" sz="1600"/>
        </a:p>
      </dgm:t>
    </dgm:pt>
    <dgm:pt modelId="{7889FEE9-3E69-481D-818E-2639D1FB857A}" type="pres">
      <dgm:prSet presAssocID="{7C1B726B-91E6-41E4-9B81-F5055F432D56}" presName="Name0" presStyleCnt="0">
        <dgm:presLayoutVars>
          <dgm:dir/>
          <dgm:resizeHandles val="exact"/>
        </dgm:presLayoutVars>
      </dgm:prSet>
      <dgm:spPr/>
    </dgm:pt>
    <dgm:pt modelId="{BE11A362-C010-45FE-9682-E3FEF4C2E5E6}" type="pres">
      <dgm:prSet presAssocID="{72677E70-C0FC-4124-A691-51DD12C4379E}" presName="node" presStyleLbl="node1" presStyleIdx="0" presStyleCnt="6">
        <dgm:presLayoutVars>
          <dgm:bulletEnabled val="1"/>
        </dgm:presLayoutVars>
      </dgm:prSet>
      <dgm:spPr/>
    </dgm:pt>
    <dgm:pt modelId="{3AB282AE-F011-4A17-A2AD-4EAEB73D7CB0}" type="pres">
      <dgm:prSet presAssocID="{12D5CB1D-FCE9-4FD9-922B-B6844F016860}" presName="sibTrans" presStyleLbl="sibTrans1D1" presStyleIdx="0" presStyleCnt="5"/>
      <dgm:spPr/>
    </dgm:pt>
    <dgm:pt modelId="{CD1C2907-8B49-4B8A-9B28-77F6D111C79A}" type="pres">
      <dgm:prSet presAssocID="{12D5CB1D-FCE9-4FD9-922B-B6844F016860}" presName="connectorText" presStyleLbl="sibTrans1D1" presStyleIdx="0" presStyleCnt="5"/>
      <dgm:spPr/>
    </dgm:pt>
    <dgm:pt modelId="{54D53CF3-E5BF-4109-B094-0ABD63081528}" type="pres">
      <dgm:prSet presAssocID="{C0C898BC-1A9E-413E-A58D-A801704EA0CF}" presName="node" presStyleLbl="node1" presStyleIdx="1" presStyleCnt="6">
        <dgm:presLayoutVars>
          <dgm:bulletEnabled val="1"/>
        </dgm:presLayoutVars>
      </dgm:prSet>
      <dgm:spPr/>
    </dgm:pt>
    <dgm:pt modelId="{FB36BB7D-693B-4036-8E0F-FA989B7E4F40}" type="pres">
      <dgm:prSet presAssocID="{02944C16-7E5A-4754-BD88-5684E9E62EE8}" presName="sibTrans" presStyleLbl="sibTrans1D1" presStyleIdx="1" presStyleCnt="5"/>
      <dgm:spPr/>
    </dgm:pt>
    <dgm:pt modelId="{060F9152-3498-48A0-B9EF-E71D28BBBFA9}" type="pres">
      <dgm:prSet presAssocID="{02944C16-7E5A-4754-BD88-5684E9E62EE8}" presName="connectorText" presStyleLbl="sibTrans1D1" presStyleIdx="1" presStyleCnt="5"/>
      <dgm:spPr/>
    </dgm:pt>
    <dgm:pt modelId="{CDCE1EAE-AD14-4844-A91F-2580DE0CD9D2}" type="pres">
      <dgm:prSet presAssocID="{79B950D3-A45A-473A-974A-9BDB8B9AB93A}" presName="node" presStyleLbl="node1" presStyleIdx="2" presStyleCnt="6">
        <dgm:presLayoutVars>
          <dgm:bulletEnabled val="1"/>
        </dgm:presLayoutVars>
      </dgm:prSet>
      <dgm:spPr/>
    </dgm:pt>
    <dgm:pt modelId="{B2003534-F9C9-4FFC-A464-3C6483A2B988}" type="pres">
      <dgm:prSet presAssocID="{071E2FD3-2F2E-4896-B19F-9F70FBE3C285}" presName="sibTrans" presStyleLbl="sibTrans1D1" presStyleIdx="2" presStyleCnt="5"/>
      <dgm:spPr/>
    </dgm:pt>
    <dgm:pt modelId="{00A58369-19A1-41DD-AA28-E63AC6C6DC52}" type="pres">
      <dgm:prSet presAssocID="{071E2FD3-2F2E-4896-B19F-9F70FBE3C285}" presName="connectorText" presStyleLbl="sibTrans1D1" presStyleIdx="2" presStyleCnt="5"/>
      <dgm:spPr/>
    </dgm:pt>
    <dgm:pt modelId="{D27EDFFB-A78F-4205-82D2-5138760DA6A7}" type="pres">
      <dgm:prSet presAssocID="{60CDECE9-AE12-4C09-95CC-431BD51C6CAD}" presName="node" presStyleLbl="node1" presStyleIdx="3" presStyleCnt="6">
        <dgm:presLayoutVars>
          <dgm:bulletEnabled val="1"/>
        </dgm:presLayoutVars>
      </dgm:prSet>
      <dgm:spPr/>
    </dgm:pt>
    <dgm:pt modelId="{40944317-5790-4030-95BF-722BD8EAF527}" type="pres">
      <dgm:prSet presAssocID="{97D80ACF-6A17-47EA-97D6-5F821D6F7B3D}" presName="sibTrans" presStyleLbl="sibTrans1D1" presStyleIdx="3" presStyleCnt="5"/>
      <dgm:spPr/>
    </dgm:pt>
    <dgm:pt modelId="{A5562CEE-850A-48B2-B947-E33CDD6FD555}" type="pres">
      <dgm:prSet presAssocID="{97D80ACF-6A17-47EA-97D6-5F821D6F7B3D}" presName="connectorText" presStyleLbl="sibTrans1D1" presStyleIdx="3" presStyleCnt="5"/>
      <dgm:spPr/>
    </dgm:pt>
    <dgm:pt modelId="{92618A1C-0C46-48A9-BC67-1CE6932EDE73}" type="pres">
      <dgm:prSet presAssocID="{78B717CC-8799-4BB5-BFDD-4336B367A562}" presName="node" presStyleLbl="node1" presStyleIdx="4" presStyleCnt="6">
        <dgm:presLayoutVars>
          <dgm:bulletEnabled val="1"/>
        </dgm:presLayoutVars>
      </dgm:prSet>
      <dgm:spPr/>
    </dgm:pt>
    <dgm:pt modelId="{196BFC07-A115-4C4E-84B4-35649A2D949C}" type="pres">
      <dgm:prSet presAssocID="{C7756814-D913-4971-8661-AB6E0C907D8D}" presName="sibTrans" presStyleLbl="sibTrans1D1" presStyleIdx="4" presStyleCnt="5"/>
      <dgm:spPr/>
    </dgm:pt>
    <dgm:pt modelId="{25F0E37D-9F1E-4905-B08E-C8888B8D494E}" type="pres">
      <dgm:prSet presAssocID="{C7756814-D913-4971-8661-AB6E0C907D8D}" presName="connectorText" presStyleLbl="sibTrans1D1" presStyleIdx="4" presStyleCnt="5"/>
      <dgm:spPr/>
    </dgm:pt>
    <dgm:pt modelId="{C997CF94-471A-4554-9E91-58A89E66146F}" type="pres">
      <dgm:prSet presAssocID="{D3DB11E1-F401-4C2A-B134-EB4479C3D949}" presName="node" presStyleLbl="node1" presStyleIdx="5" presStyleCnt="6">
        <dgm:presLayoutVars>
          <dgm:bulletEnabled val="1"/>
        </dgm:presLayoutVars>
      </dgm:prSet>
      <dgm:spPr/>
    </dgm:pt>
  </dgm:ptLst>
  <dgm:cxnLst>
    <dgm:cxn modelId="{9288BB03-18A0-4232-AC94-5E530AE53444}" type="presOf" srcId="{79B950D3-A45A-473A-974A-9BDB8B9AB93A}" destId="{CDCE1EAE-AD14-4844-A91F-2580DE0CD9D2}" srcOrd="0" destOrd="0" presId="urn:microsoft.com/office/officeart/2005/8/layout/bProcess3"/>
    <dgm:cxn modelId="{B7BA3E2C-375E-41FF-80A0-AF349AB94FE8}" type="presOf" srcId="{C7756814-D913-4971-8661-AB6E0C907D8D}" destId="{196BFC07-A115-4C4E-84B4-35649A2D949C}" srcOrd="0" destOrd="0" presId="urn:microsoft.com/office/officeart/2005/8/layout/bProcess3"/>
    <dgm:cxn modelId="{45C3782D-B56D-496C-92D5-8F13E7E2C3CF}" type="presOf" srcId="{60CDECE9-AE12-4C09-95CC-431BD51C6CAD}" destId="{D27EDFFB-A78F-4205-82D2-5138760DA6A7}" srcOrd="0" destOrd="0" presId="urn:microsoft.com/office/officeart/2005/8/layout/bProcess3"/>
    <dgm:cxn modelId="{454B2D2E-F66E-4477-BA24-C7742492B566}" type="presOf" srcId="{02944C16-7E5A-4754-BD88-5684E9E62EE8}" destId="{FB36BB7D-693B-4036-8E0F-FA989B7E4F40}" srcOrd="0" destOrd="0" presId="urn:microsoft.com/office/officeart/2005/8/layout/bProcess3"/>
    <dgm:cxn modelId="{FE10B42F-0F8B-4B77-BDAA-47F19F96DE82}" srcId="{7C1B726B-91E6-41E4-9B81-F5055F432D56}" destId="{79B950D3-A45A-473A-974A-9BDB8B9AB93A}" srcOrd="2" destOrd="0" parTransId="{94A82922-1ADF-4167-B765-007EA6B17ED0}" sibTransId="{071E2FD3-2F2E-4896-B19F-9F70FBE3C285}"/>
    <dgm:cxn modelId="{43441D5C-3696-4497-8654-378749E42C0C}" type="presOf" srcId="{97D80ACF-6A17-47EA-97D6-5F821D6F7B3D}" destId="{A5562CEE-850A-48B2-B947-E33CDD6FD555}" srcOrd="1" destOrd="0" presId="urn:microsoft.com/office/officeart/2005/8/layout/bProcess3"/>
    <dgm:cxn modelId="{C09E0074-FE0C-49C8-AE49-E05C4331DAD8}" type="presOf" srcId="{7C1B726B-91E6-41E4-9B81-F5055F432D56}" destId="{7889FEE9-3E69-481D-818E-2639D1FB857A}" srcOrd="0" destOrd="0" presId="urn:microsoft.com/office/officeart/2005/8/layout/bProcess3"/>
    <dgm:cxn modelId="{0EDDD456-8A87-4909-878A-88FBA3B6652D}" srcId="{7C1B726B-91E6-41E4-9B81-F5055F432D56}" destId="{72677E70-C0FC-4124-A691-51DD12C4379E}" srcOrd="0" destOrd="0" parTransId="{3DE67199-D864-40BE-9EDF-1DDA9065F57A}" sibTransId="{12D5CB1D-FCE9-4FD9-922B-B6844F016860}"/>
    <dgm:cxn modelId="{37C43E83-A0E0-4A77-98FD-1523FC97DA43}" type="presOf" srcId="{78B717CC-8799-4BB5-BFDD-4336B367A562}" destId="{92618A1C-0C46-48A9-BC67-1CE6932EDE73}" srcOrd="0" destOrd="0" presId="urn:microsoft.com/office/officeart/2005/8/layout/bProcess3"/>
    <dgm:cxn modelId="{6C68A093-2FD9-43CB-9E5D-53DB4B99630B}" type="presOf" srcId="{97D80ACF-6A17-47EA-97D6-5F821D6F7B3D}" destId="{40944317-5790-4030-95BF-722BD8EAF527}" srcOrd="0" destOrd="0" presId="urn:microsoft.com/office/officeart/2005/8/layout/bProcess3"/>
    <dgm:cxn modelId="{0B228197-13FA-462F-87A6-8285030E70A8}" srcId="{7C1B726B-91E6-41E4-9B81-F5055F432D56}" destId="{60CDECE9-AE12-4C09-95CC-431BD51C6CAD}" srcOrd="3" destOrd="0" parTransId="{D77ABE42-1719-4D51-87D9-5CBA942196C4}" sibTransId="{97D80ACF-6A17-47EA-97D6-5F821D6F7B3D}"/>
    <dgm:cxn modelId="{1CF8A9A8-919F-4FE2-A1D6-BF55B2A76B98}" srcId="{7C1B726B-91E6-41E4-9B81-F5055F432D56}" destId="{C0C898BC-1A9E-413E-A58D-A801704EA0CF}" srcOrd="1" destOrd="0" parTransId="{49E1F701-BAAC-43E8-B4A3-D98AE166C880}" sibTransId="{02944C16-7E5A-4754-BD88-5684E9E62EE8}"/>
    <dgm:cxn modelId="{D0C5B3A8-F492-4FB9-9A4B-F2EF187DD56D}" type="presOf" srcId="{02944C16-7E5A-4754-BD88-5684E9E62EE8}" destId="{060F9152-3498-48A0-B9EF-E71D28BBBFA9}" srcOrd="1" destOrd="0" presId="urn:microsoft.com/office/officeart/2005/8/layout/bProcess3"/>
    <dgm:cxn modelId="{109062B0-EF43-4144-8AF8-537632A63B57}" type="presOf" srcId="{72677E70-C0FC-4124-A691-51DD12C4379E}" destId="{BE11A362-C010-45FE-9682-E3FEF4C2E5E6}" srcOrd="0" destOrd="0" presId="urn:microsoft.com/office/officeart/2005/8/layout/bProcess3"/>
    <dgm:cxn modelId="{635FCBB1-EAF3-4E17-BCB8-00DB3DCA86C7}" srcId="{7C1B726B-91E6-41E4-9B81-F5055F432D56}" destId="{78B717CC-8799-4BB5-BFDD-4336B367A562}" srcOrd="4" destOrd="0" parTransId="{784E0999-2D0B-4468-843D-5655F2363D59}" sibTransId="{C7756814-D913-4971-8661-AB6E0C907D8D}"/>
    <dgm:cxn modelId="{FE9494C3-85F9-4C35-A713-6FE81E1CEE5B}" srcId="{7C1B726B-91E6-41E4-9B81-F5055F432D56}" destId="{D3DB11E1-F401-4C2A-B134-EB4479C3D949}" srcOrd="5" destOrd="0" parTransId="{6F61BA5E-1339-4506-8D58-9B439B715123}" sibTransId="{E3978108-5228-445F-A57E-1330EC3B9B3A}"/>
    <dgm:cxn modelId="{93CB2DCB-CFE3-4A0D-9B76-D5670FA53B1F}" type="presOf" srcId="{12D5CB1D-FCE9-4FD9-922B-B6844F016860}" destId="{3AB282AE-F011-4A17-A2AD-4EAEB73D7CB0}" srcOrd="0" destOrd="0" presId="urn:microsoft.com/office/officeart/2005/8/layout/bProcess3"/>
    <dgm:cxn modelId="{7F26C7D2-3CDF-4EBD-97BB-A94AF2D520D7}" type="presOf" srcId="{C0C898BC-1A9E-413E-A58D-A801704EA0CF}" destId="{54D53CF3-E5BF-4109-B094-0ABD63081528}" srcOrd="0" destOrd="0" presId="urn:microsoft.com/office/officeart/2005/8/layout/bProcess3"/>
    <dgm:cxn modelId="{920435D7-74BA-4E3C-AB84-EABE2A14CF32}" type="presOf" srcId="{C7756814-D913-4971-8661-AB6E0C907D8D}" destId="{25F0E37D-9F1E-4905-B08E-C8888B8D494E}" srcOrd="1" destOrd="0" presId="urn:microsoft.com/office/officeart/2005/8/layout/bProcess3"/>
    <dgm:cxn modelId="{5A54A3DC-F966-4CCF-AFA0-CCC1C52B3580}" type="presOf" srcId="{12D5CB1D-FCE9-4FD9-922B-B6844F016860}" destId="{CD1C2907-8B49-4B8A-9B28-77F6D111C79A}" srcOrd="1" destOrd="0" presId="urn:microsoft.com/office/officeart/2005/8/layout/bProcess3"/>
    <dgm:cxn modelId="{4C045DE2-6A33-49CB-9750-D316D3B06A1D}" type="presOf" srcId="{071E2FD3-2F2E-4896-B19F-9F70FBE3C285}" destId="{00A58369-19A1-41DD-AA28-E63AC6C6DC52}" srcOrd="1" destOrd="0" presId="urn:microsoft.com/office/officeart/2005/8/layout/bProcess3"/>
    <dgm:cxn modelId="{0A1765E2-4B96-44BF-A1A3-396558513CB6}" type="presOf" srcId="{071E2FD3-2F2E-4896-B19F-9F70FBE3C285}" destId="{B2003534-F9C9-4FFC-A464-3C6483A2B988}" srcOrd="0" destOrd="0" presId="urn:microsoft.com/office/officeart/2005/8/layout/bProcess3"/>
    <dgm:cxn modelId="{B07FA3FE-8DFB-4957-BFD1-CD82C993E258}" type="presOf" srcId="{D3DB11E1-F401-4C2A-B134-EB4479C3D949}" destId="{C997CF94-471A-4554-9E91-58A89E66146F}" srcOrd="0" destOrd="0" presId="urn:microsoft.com/office/officeart/2005/8/layout/bProcess3"/>
    <dgm:cxn modelId="{FB2291BB-A1DF-4322-BDC5-A1693B9BC2BF}" type="presParOf" srcId="{7889FEE9-3E69-481D-818E-2639D1FB857A}" destId="{BE11A362-C010-45FE-9682-E3FEF4C2E5E6}" srcOrd="0" destOrd="0" presId="urn:microsoft.com/office/officeart/2005/8/layout/bProcess3"/>
    <dgm:cxn modelId="{7593869C-73B5-4BBE-8993-C31184ED0763}" type="presParOf" srcId="{7889FEE9-3E69-481D-818E-2639D1FB857A}" destId="{3AB282AE-F011-4A17-A2AD-4EAEB73D7CB0}" srcOrd="1" destOrd="0" presId="urn:microsoft.com/office/officeart/2005/8/layout/bProcess3"/>
    <dgm:cxn modelId="{C7254C92-2AF9-45F4-BADE-92816BA029B9}" type="presParOf" srcId="{3AB282AE-F011-4A17-A2AD-4EAEB73D7CB0}" destId="{CD1C2907-8B49-4B8A-9B28-77F6D111C79A}" srcOrd="0" destOrd="0" presId="urn:microsoft.com/office/officeart/2005/8/layout/bProcess3"/>
    <dgm:cxn modelId="{BDF6E201-73CC-4D50-B186-6715673D9775}" type="presParOf" srcId="{7889FEE9-3E69-481D-818E-2639D1FB857A}" destId="{54D53CF3-E5BF-4109-B094-0ABD63081528}" srcOrd="2" destOrd="0" presId="urn:microsoft.com/office/officeart/2005/8/layout/bProcess3"/>
    <dgm:cxn modelId="{EB7F378F-1B22-40F1-9294-DAB83443D5BF}" type="presParOf" srcId="{7889FEE9-3E69-481D-818E-2639D1FB857A}" destId="{FB36BB7D-693B-4036-8E0F-FA989B7E4F40}" srcOrd="3" destOrd="0" presId="urn:microsoft.com/office/officeart/2005/8/layout/bProcess3"/>
    <dgm:cxn modelId="{CCF7576A-9012-4B2D-8E1C-751EF9189195}" type="presParOf" srcId="{FB36BB7D-693B-4036-8E0F-FA989B7E4F40}" destId="{060F9152-3498-48A0-B9EF-E71D28BBBFA9}" srcOrd="0" destOrd="0" presId="urn:microsoft.com/office/officeart/2005/8/layout/bProcess3"/>
    <dgm:cxn modelId="{F1235599-A000-41D2-8FC9-57252057FAED}" type="presParOf" srcId="{7889FEE9-3E69-481D-818E-2639D1FB857A}" destId="{CDCE1EAE-AD14-4844-A91F-2580DE0CD9D2}" srcOrd="4" destOrd="0" presId="urn:microsoft.com/office/officeart/2005/8/layout/bProcess3"/>
    <dgm:cxn modelId="{95F0FA69-331C-4929-B9D2-D445A25B2033}" type="presParOf" srcId="{7889FEE9-3E69-481D-818E-2639D1FB857A}" destId="{B2003534-F9C9-4FFC-A464-3C6483A2B988}" srcOrd="5" destOrd="0" presId="urn:microsoft.com/office/officeart/2005/8/layout/bProcess3"/>
    <dgm:cxn modelId="{8B430A05-069B-4B8B-A223-8D39754D2F5B}" type="presParOf" srcId="{B2003534-F9C9-4FFC-A464-3C6483A2B988}" destId="{00A58369-19A1-41DD-AA28-E63AC6C6DC52}" srcOrd="0" destOrd="0" presId="urn:microsoft.com/office/officeart/2005/8/layout/bProcess3"/>
    <dgm:cxn modelId="{7EA035C6-8A24-404E-A28A-1B45C5E155DE}" type="presParOf" srcId="{7889FEE9-3E69-481D-818E-2639D1FB857A}" destId="{D27EDFFB-A78F-4205-82D2-5138760DA6A7}" srcOrd="6" destOrd="0" presId="urn:microsoft.com/office/officeart/2005/8/layout/bProcess3"/>
    <dgm:cxn modelId="{49210D4E-49B0-4D9F-82E8-6BA9E0334DAD}" type="presParOf" srcId="{7889FEE9-3E69-481D-818E-2639D1FB857A}" destId="{40944317-5790-4030-95BF-722BD8EAF527}" srcOrd="7" destOrd="0" presId="urn:microsoft.com/office/officeart/2005/8/layout/bProcess3"/>
    <dgm:cxn modelId="{C48ED7D3-09C8-45E8-9D2E-BF0EE58B21CA}" type="presParOf" srcId="{40944317-5790-4030-95BF-722BD8EAF527}" destId="{A5562CEE-850A-48B2-B947-E33CDD6FD555}" srcOrd="0" destOrd="0" presId="urn:microsoft.com/office/officeart/2005/8/layout/bProcess3"/>
    <dgm:cxn modelId="{13D16E03-8011-4A5D-9170-734463D17D03}" type="presParOf" srcId="{7889FEE9-3E69-481D-818E-2639D1FB857A}" destId="{92618A1C-0C46-48A9-BC67-1CE6932EDE73}" srcOrd="8" destOrd="0" presId="urn:microsoft.com/office/officeart/2005/8/layout/bProcess3"/>
    <dgm:cxn modelId="{F6262738-E267-4393-B7EE-46A71344AFAF}" type="presParOf" srcId="{7889FEE9-3E69-481D-818E-2639D1FB857A}" destId="{196BFC07-A115-4C4E-84B4-35649A2D949C}" srcOrd="9" destOrd="0" presId="urn:microsoft.com/office/officeart/2005/8/layout/bProcess3"/>
    <dgm:cxn modelId="{54F9A7D4-730D-4B77-832D-0698FAE0EA62}" type="presParOf" srcId="{196BFC07-A115-4C4E-84B4-35649A2D949C}" destId="{25F0E37D-9F1E-4905-B08E-C8888B8D494E}" srcOrd="0" destOrd="0" presId="urn:microsoft.com/office/officeart/2005/8/layout/bProcess3"/>
    <dgm:cxn modelId="{B333CEC5-65C5-4AD6-962C-451A3288D180}" type="presParOf" srcId="{7889FEE9-3E69-481D-818E-2639D1FB857A}" destId="{C997CF94-471A-4554-9E91-58A89E66146F}"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DC42F9E0-317B-4B37-B178-51CFE8EAC6AD}"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6A3B8C17-908F-4680-9968-83C6C6A22C99}">
      <dgm:prSet phldrT="[Text]"/>
      <dgm:spPr/>
      <dgm:t>
        <a:bodyPr/>
        <a:lstStyle/>
        <a:p>
          <a:r>
            <a:rPr lang="en-US" b="1" dirty="0"/>
            <a:t>Industry-Academic Partnership</a:t>
          </a:r>
        </a:p>
      </dgm:t>
    </dgm:pt>
    <dgm:pt modelId="{CE192B31-2997-4E60-9B7E-B35E23433B33}" type="parTrans" cxnId="{90A64FCA-E045-4D91-96BD-C7F43735B837}">
      <dgm:prSet/>
      <dgm:spPr/>
      <dgm:t>
        <a:bodyPr/>
        <a:lstStyle/>
        <a:p>
          <a:endParaRPr lang="en-US"/>
        </a:p>
      </dgm:t>
    </dgm:pt>
    <dgm:pt modelId="{BDD5D762-AD82-494B-9147-C409EB33DB68}" type="sibTrans" cxnId="{90A64FCA-E045-4D91-96BD-C7F43735B837}">
      <dgm:prSet/>
      <dgm:spPr/>
      <dgm:t>
        <a:bodyPr/>
        <a:lstStyle/>
        <a:p>
          <a:endParaRPr lang="en-US"/>
        </a:p>
      </dgm:t>
    </dgm:pt>
    <dgm:pt modelId="{5F5D9F40-7593-4DBE-8BC5-C9205B8E4F7D}">
      <dgm:prSet phldrT="[Text]"/>
      <dgm:spPr/>
      <dgm:t>
        <a:bodyPr/>
        <a:lstStyle/>
        <a:p>
          <a:r>
            <a:rPr lang="en-US" b="1" dirty="0"/>
            <a:t>Online</a:t>
          </a:r>
          <a:r>
            <a:rPr lang="en-US" dirty="0"/>
            <a:t> </a:t>
          </a:r>
          <a:r>
            <a:rPr lang="en-US" b="1" dirty="0"/>
            <a:t>Learning</a:t>
          </a:r>
        </a:p>
      </dgm:t>
    </dgm:pt>
    <dgm:pt modelId="{1646D2DB-71DF-471E-957C-A0465807872A}" type="parTrans" cxnId="{0C2B3934-46A4-45D6-9528-5180D0018655}">
      <dgm:prSet/>
      <dgm:spPr/>
      <dgm:t>
        <a:bodyPr/>
        <a:lstStyle/>
        <a:p>
          <a:endParaRPr lang="en-US"/>
        </a:p>
      </dgm:t>
    </dgm:pt>
    <dgm:pt modelId="{D3B61D23-C657-4048-8A66-8727A2065E89}" type="sibTrans" cxnId="{0C2B3934-46A4-45D6-9528-5180D0018655}">
      <dgm:prSet/>
      <dgm:spPr/>
      <dgm:t>
        <a:bodyPr/>
        <a:lstStyle/>
        <a:p>
          <a:endParaRPr lang="en-US"/>
        </a:p>
      </dgm:t>
    </dgm:pt>
    <dgm:pt modelId="{1646F180-1B81-492A-BAA2-78578F367B3D}">
      <dgm:prSet phldrT="[Text]"/>
      <dgm:spPr/>
      <dgm:t>
        <a:bodyPr/>
        <a:lstStyle/>
        <a:p>
          <a:r>
            <a:rPr lang="en-US" b="1" dirty="0"/>
            <a:t>Proctored Test</a:t>
          </a:r>
        </a:p>
      </dgm:t>
    </dgm:pt>
    <dgm:pt modelId="{C774608D-E125-4C47-8B50-422C27CB7213}" type="parTrans" cxnId="{38EC4636-F3E9-4605-992F-33BC09D81631}">
      <dgm:prSet/>
      <dgm:spPr/>
      <dgm:t>
        <a:bodyPr/>
        <a:lstStyle/>
        <a:p>
          <a:endParaRPr lang="en-US"/>
        </a:p>
      </dgm:t>
    </dgm:pt>
    <dgm:pt modelId="{F97E9C27-602A-464F-8547-AE75208DBB94}" type="sibTrans" cxnId="{38EC4636-F3E9-4605-992F-33BC09D81631}">
      <dgm:prSet/>
      <dgm:spPr/>
      <dgm:t>
        <a:bodyPr/>
        <a:lstStyle/>
        <a:p>
          <a:endParaRPr lang="en-US"/>
        </a:p>
      </dgm:t>
    </dgm:pt>
    <dgm:pt modelId="{83120610-CAAA-4BF0-A103-76158D94A71E}">
      <dgm:prSet phldrT="[Text]"/>
      <dgm:spPr/>
      <dgm:t>
        <a:bodyPr/>
        <a:lstStyle/>
        <a:p>
          <a:r>
            <a:rPr lang="en-US" b="1" dirty="0"/>
            <a:t>Credits for formal learning and/or Employment</a:t>
          </a:r>
        </a:p>
      </dgm:t>
    </dgm:pt>
    <dgm:pt modelId="{0324F113-D298-4E6E-A75A-A45FF90DB592}" type="parTrans" cxnId="{17F82DC8-34EA-435F-BE96-726C5016887F}">
      <dgm:prSet/>
      <dgm:spPr/>
      <dgm:t>
        <a:bodyPr/>
        <a:lstStyle/>
        <a:p>
          <a:endParaRPr lang="en-US"/>
        </a:p>
      </dgm:t>
    </dgm:pt>
    <dgm:pt modelId="{876AF0FE-B1F9-4B1E-9596-B78B56C5DDF4}" type="sibTrans" cxnId="{17F82DC8-34EA-435F-BE96-726C5016887F}">
      <dgm:prSet/>
      <dgm:spPr/>
      <dgm:t>
        <a:bodyPr/>
        <a:lstStyle/>
        <a:p>
          <a:endParaRPr lang="en-US"/>
        </a:p>
      </dgm:t>
    </dgm:pt>
    <dgm:pt modelId="{18E04066-4257-4C2E-92E6-484C7B920D37}" type="pres">
      <dgm:prSet presAssocID="{DC42F9E0-317B-4B37-B178-51CFE8EAC6AD}" presName="Name0" presStyleCnt="0">
        <dgm:presLayoutVars>
          <dgm:chMax val="11"/>
          <dgm:chPref val="11"/>
          <dgm:dir/>
          <dgm:resizeHandles/>
        </dgm:presLayoutVars>
      </dgm:prSet>
      <dgm:spPr/>
    </dgm:pt>
    <dgm:pt modelId="{7DA269D3-ACF9-42DD-AEAE-4D0D7129981D}" type="pres">
      <dgm:prSet presAssocID="{83120610-CAAA-4BF0-A103-76158D94A71E}" presName="Accent4" presStyleCnt="0"/>
      <dgm:spPr/>
    </dgm:pt>
    <dgm:pt modelId="{E2E79631-6850-4D52-BFC8-F84A2F82C8D2}" type="pres">
      <dgm:prSet presAssocID="{83120610-CAAA-4BF0-A103-76158D94A71E}" presName="Accent" presStyleLbl="node1" presStyleIdx="0" presStyleCnt="4"/>
      <dgm:spPr>
        <a:solidFill>
          <a:srgbClr val="EA1A73"/>
        </a:solidFill>
      </dgm:spPr>
    </dgm:pt>
    <dgm:pt modelId="{F476C03C-289D-47DF-B888-0849F2880C76}" type="pres">
      <dgm:prSet presAssocID="{83120610-CAAA-4BF0-A103-76158D94A71E}" presName="ParentBackground4" presStyleCnt="0"/>
      <dgm:spPr/>
    </dgm:pt>
    <dgm:pt modelId="{01021BE2-B05C-4052-8718-2C0467582E74}" type="pres">
      <dgm:prSet presAssocID="{83120610-CAAA-4BF0-A103-76158D94A71E}" presName="ParentBackground" presStyleLbl="fgAcc1" presStyleIdx="0" presStyleCnt="4"/>
      <dgm:spPr/>
    </dgm:pt>
    <dgm:pt modelId="{E4C40DB7-D905-41F6-884C-E4E7C0448372}" type="pres">
      <dgm:prSet presAssocID="{83120610-CAAA-4BF0-A103-76158D94A71E}" presName="Parent4" presStyleLbl="revTx" presStyleIdx="0" presStyleCnt="0">
        <dgm:presLayoutVars>
          <dgm:chMax val="1"/>
          <dgm:chPref val="1"/>
          <dgm:bulletEnabled val="1"/>
        </dgm:presLayoutVars>
      </dgm:prSet>
      <dgm:spPr/>
    </dgm:pt>
    <dgm:pt modelId="{C2E46797-9F5F-4FAB-9238-F16D397E2CF0}" type="pres">
      <dgm:prSet presAssocID="{1646F180-1B81-492A-BAA2-78578F367B3D}" presName="Accent3" presStyleCnt="0"/>
      <dgm:spPr/>
    </dgm:pt>
    <dgm:pt modelId="{9777A145-4046-4199-993D-821170269E48}" type="pres">
      <dgm:prSet presAssocID="{1646F180-1B81-492A-BAA2-78578F367B3D}" presName="Accent" presStyleLbl="node1" presStyleIdx="1" presStyleCnt="4"/>
      <dgm:spPr/>
    </dgm:pt>
    <dgm:pt modelId="{8FC34CE3-85D2-4B61-AB27-ECAB36A5D41E}" type="pres">
      <dgm:prSet presAssocID="{1646F180-1B81-492A-BAA2-78578F367B3D}" presName="ParentBackground3" presStyleCnt="0"/>
      <dgm:spPr/>
    </dgm:pt>
    <dgm:pt modelId="{7BA14F87-6812-45A7-90B9-DE9BB5871F17}" type="pres">
      <dgm:prSet presAssocID="{1646F180-1B81-492A-BAA2-78578F367B3D}" presName="ParentBackground" presStyleLbl="fgAcc1" presStyleIdx="1" presStyleCnt="4"/>
      <dgm:spPr/>
    </dgm:pt>
    <dgm:pt modelId="{2E2FBC6D-F0F5-4B40-9F22-272C032AF38A}" type="pres">
      <dgm:prSet presAssocID="{1646F180-1B81-492A-BAA2-78578F367B3D}" presName="Parent3" presStyleLbl="revTx" presStyleIdx="0" presStyleCnt="0">
        <dgm:presLayoutVars>
          <dgm:chMax val="1"/>
          <dgm:chPref val="1"/>
          <dgm:bulletEnabled val="1"/>
        </dgm:presLayoutVars>
      </dgm:prSet>
      <dgm:spPr/>
    </dgm:pt>
    <dgm:pt modelId="{BF0F2E24-2159-4D39-9303-D9E01156A91D}" type="pres">
      <dgm:prSet presAssocID="{5F5D9F40-7593-4DBE-8BC5-C9205B8E4F7D}" presName="Accent2" presStyleCnt="0"/>
      <dgm:spPr/>
    </dgm:pt>
    <dgm:pt modelId="{A241D330-CBEE-4987-BA97-5E15E071FC06}" type="pres">
      <dgm:prSet presAssocID="{5F5D9F40-7593-4DBE-8BC5-C9205B8E4F7D}" presName="Accent" presStyleLbl="node1" presStyleIdx="2" presStyleCnt="4"/>
      <dgm:spPr/>
    </dgm:pt>
    <dgm:pt modelId="{C81629F7-FA8F-469B-AD2F-2F334FA58DBC}" type="pres">
      <dgm:prSet presAssocID="{5F5D9F40-7593-4DBE-8BC5-C9205B8E4F7D}" presName="ParentBackground2" presStyleCnt="0"/>
      <dgm:spPr/>
    </dgm:pt>
    <dgm:pt modelId="{01B3B31A-87CF-4BBD-9095-3A17947CB700}" type="pres">
      <dgm:prSet presAssocID="{5F5D9F40-7593-4DBE-8BC5-C9205B8E4F7D}" presName="ParentBackground" presStyleLbl="fgAcc1" presStyleIdx="2" presStyleCnt="4"/>
      <dgm:spPr/>
    </dgm:pt>
    <dgm:pt modelId="{612F5A2D-BAE1-4A6D-9165-FE03F39DE857}" type="pres">
      <dgm:prSet presAssocID="{5F5D9F40-7593-4DBE-8BC5-C9205B8E4F7D}" presName="Parent2" presStyleLbl="revTx" presStyleIdx="0" presStyleCnt="0">
        <dgm:presLayoutVars>
          <dgm:chMax val="1"/>
          <dgm:chPref val="1"/>
          <dgm:bulletEnabled val="1"/>
        </dgm:presLayoutVars>
      </dgm:prSet>
      <dgm:spPr/>
    </dgm:pt>
    <dgm:pt modelId="{C308C896-25F9-45E1-B9EA-02F78F927637}" type="pres">
      <dgm:prSet presAssocID="{6A3B8C17-908F-4680-9968-83C6C6A22C99}" presName="Accent1" presStyleCnt="0"/>
      <dgm:spPr/>
    </dgm:pt>
    <dgm:pt modelId="{25C45D56-74F7-4978-8CB2-810CA4FEDABA}" type="pres">
      <dgm:prSet presAssocID="{6A3B8C17-908F-4680-9968-83C6C6A22C99}" presName="Accent" presStyleLbl="node1" presStyleIdx="3" presStyleCnt="4"/>
      <dgm:spPr/>
    </dgm:pt>
    <dgm:pt modelId="{2E4EED06-A5B8-4CE3-9ABE-11FE5D5091B8}" type="pres">
      <dgm:prSet presAssocID="{6A3B8C17-908F-4680-9968-83C6C6A22C99}" presName="ParentBackground1" presStyleCnt="0"/>
      <dgm:spPr/>
    </dgm:pt>
    <dgm:pt modelId="{D9D64BCF-FB63-4CDC-B784-A04CE9C97D54}" type="pres">
      <dgm:prSet presAssocID="{6A3B8C17-908F-4680-9968-83C6C6A22C99}" presName="ParentBackground" presStyleLbl="fgAcc1" presStyleIdx="3" presStyleCnt="4"/>
      <dgm:spPr/>
    </dgm:pt>
    <dgm:pt modelId="{D7249A36-19B5-4CC8-8D70-C4017E7C60B1}" type="pres">
      <dgm:prSet presAssocID="{6A3B8C17-908F-4680-9968-83C6C6A22C99}" presName="Parent1" presStyleLbl="revTx" presStyleIdx="0" presStyleCnt="0">
        <dgm:presLayoutVars>
          <dgm:chMax val="1"/>
          <dgm:chPref val="1"/>
          <dgm:bulletEnabled val="1"/>
        </dgm:presLayoutVars>
      </dgm:prSet>
      <dgm:spPr/>
    </dgm:pt>
  </dgm:ptLst>
  <dgm:cxnLst>
    <dgm:cxn modelId="{B8238524-79CC-440F-8766-E1C15C99B2EC}" type="presOf" srcId="{83120610-CAAA-4BF0-A103-76158D94A71E}" destId="{E4C40DB7-D905-41F6-884C-E4E7C0448372}" srcOrd="1" destOrd="0" presId="urn:microsoft.com/office/officeart/2011/layout/CircleProcess"/>
    <dgm:cxn modelId="{17F6A32F-89E2-44C8-844E-323C81E95B4C}" type="presOf" srcId="{83120610-CAAA-4BF0-A103-76158D94A71E}" destId="{01021BE2-B05C-4052-8718-2C0467582E74}" srcOrd="0" destOrd="0" presId="urn:microsoft.com/office/officeart/2011/layout/CircleProcess"/>
    <dgm:cxn modelId="{0C2B3934-46A4-45D6-9528-5180D0018655}" srcId="{DC42F9E0-317B-4B37-B178-51CFE8EAC6AD}" destId="{5F5D9F40-7593-4DBE-8BC5-C9205B8E4F7D}" srcOrd="1" destOrd="0" parTransId="{1646D2DB-71DF-471E-957C-A0465807872A}" sibTransId="{D3B61D23-C657-4048-8A66-8727A2065E89}"/>
    <dgm:cxn modelId="{38EC4636-F3E9-4605-992F-33BC09D81631}" srcId="{DC42F9E0-317B-4B37-B178-51CFE8EAC6AD}" destId="{1646F180-1B81-492A-BAA2-78578F367B3D}" srcOrd="2" destOrd="0" parTransId="{C774608D-E125-4C47-8B50-422C27CB7213}" sibTransId="{F97E9C27-602A-464F-8547-AE75208DBB94}"/>
    <dgm:cxn modelId="{F6C3D639-6324-4519-ACC7-717C12229370}" type="presOf" srcId="{6A3B8C17-908F-4680-9968-83C6C6A22C99}" destId="{D7249A36-19B5-4CC8-8D70-C4017E7C60B1}" srcOrd="1" destOrd="0" presId="urn:microsoft.com/office/officeart/2011/layout/CircleProcess"/>
    <dgm:cxn modelId="{C55ABC74-69A9-440E-8B8C-0C901036875C}" type="presOf" srcId="{1646F180-1B81-492A-BAA2-78578F367B3D}" destId="{7BA14F87-6812-45A7-90B9-DE9BB5871F17}" srcOrd="0" destOrd="0" presId="urn:microsoft.com/office/officeart/2011/layout/CircleProcess"/>
    <dgm:cxn modelId="{63B8C078-A3C0-44E8-8B5A-D2361257BCE4}" type="presOf" srcId="{5F5D9F40-7593-4DBE-8BC5-C9205B8E4F7D}" destId="{612F5A2D-BAE1-4A6D-9165-FE03F39DE857}" srcOrd="1" destOrd="0" presId="urn:microsoft.com/office/officeart/2011/layout/CircleProcess"/>
    <dgm:cxn modelId="{2DCD0B82-A3EE-4BD1-BD50-882D816CAB26}" type="presOf" srcId="{1646F180-1B81-492A-BAA2-78578F367B3D}" destId="{2E2FBC6D-F0F5-4B40-9F22-272C032AF38A}" srcOrd="1" destOrd="0" presId="urn:microsoft.com/office/officeart/2011/layout/CircleProcess"/>
    <dgm:cxn modelId="{288FC9AC-05E2-4E4D-9D61-F6A57C0AEE2F}" type="presOf" srcId="{DC42F9E0-317B-4B37-B178-51CFE8EAC6AD}" destId="{18E04066-4257-4C2E-92E6-484C7B920D37}" srcOrd="0" destOrd="0" presId="urn:microsoft.com/office/officeart/2011/layout/CircleProcess"/>
    <dgm:cxn modelId="{17F82DC8-34EA-435F-BE96-726C5016887F}" srcId="{DC42F9E0-317B-4B37-B178-51CFE8EAC6AD}" destId="{83120610-CAAA-4BF0-A103-76158D94A71E}" srcOrd="3" destOrd="0" parTransId="{0324F113-D298-4E6E-A75A-A45FF90DB592}" sibTransId="{876AF0FE-B1F9-4B1E-9596-B78B56C5DDF4}"/>
    <dgm:cxn modelId="{90A64FCA-E045-4D91-96BD-C7F43735B837}" srcId="{DC42F9E0-317B-4B37-B178-51CFE8EAC6AD}" destId="{6A3B8C17-908F-4680-9968-83C6C6A22C99}" srcOrd="0" destOrd="0" parTransId="{CE192B31-2997-4E60-9B7E-B35E23433B33}" sibTransId="{BDD5D762-AD82-494B-9147-C409EB33DB68}"/>
    <dgm:cxn modelId="{52B803D3-227E-4A7B-A1D5-A6EA9358D867}" type="presOf" srcId="{6A3B8C17-908F-4680-9968-83C6C6A22C99}" destId="{D9D64BCF-FB63-4CDC-B784-A04CE9C97D54}" srcOrd="0" destOrd="0" presId="urn:microsoft.com/office/officeart/2011/layout/CircleProcess"/>
    <dgm:cxn modelId="{70AA08D6-510B-4126-B3BF-BF597047A61B}" type="presOf" srcId="{5F5D9F40-7593-4DBE-8BC5-C9205B8E4F7D}" destId="{01B3B31A-87CF-4BBD-9095-3A17947CB700}" srcOrd="0" destOrd="0" presId="urn:microsoft.com/office/officeart/2011/layout/CircleProcess"/>
    <dgm:cxn modelId="{46B2D749-53DC-43A7-BEE3-1605D6783F77}" type="presParOf" srcId="{18E04066-4257-4C2E-92E6-484C7B920D37}" destId="{7DA269D3-ACF9-42DD-AEAE-4D0D7129981D}" srcOrd="0" destOrd="0" presId="urn:microsoft.com/office/officeart/2011/layout/CircleProcess"/>
    <dgm:cxn modelId="{5F01A07C-DDEA-4C9D-B1ED-AFBA58117F17}" type="presParOf" srcId="{7DA269D3-ACF9-42DD-AEAE-4D0D7129981D}" destId="{E2E79631-6850-4D52-BFC8-F84A2F82C8D2}" srcOrd="0" destOrd="0" presId="urn:microsoft.com/office/officeart/2011/layout/CircleProcess"/>
    <dgm:cxn modelId="{3A120D79-90F4-4C85-8887-BF39DA07A834}" type="presParOf" srcId="{18E04066-4257-4C2E-92E6-484C7B920D37}" destId="{F476C03C-289D-47DF-B888-0849F2880C76}" srcOrd="1" destOrd="0" presId="urn:microsoft.com/office/officeart/2011/layout/CircleProcess"/>
    <dgm:cxn modelId="{B51C65B7-BDAA-4775-B45F-6F145658A788}" type="presParOf" srcId="{F476C03C-289D-47DF-B888-0849F2880C76}" destId="{01021BE2-B05C-4052-8718-2C0467582E74}" srcOrd="0" destOrd="0" presId="urn:microsoft.com/office/officeart/2011/layout/CircleProcess"/>
    <dgm:cxn modelId="{C11C271B-57B3-4B97-8C83-F2396F30DFC0}" type="presParOf" srcId="{18E04066-4257-4C2E-92E6-484C7B920D37}" destId="{E4C40DB7-D905-41F6-884C-E4E7C0448372}" srcOrd="2" destOrd="0" presId="urn:microsoft.com/office/officeart/2011/layout/CircleProcess"/>
    <dgm:cxn modelId="{775D7117-1778-4466-9F61-4F60D6CC9C82}" type="presParOf" srcId="{18E04066-4257-4C2E-92E6-484C7B920D37}" destId="{C2E46797-9F5F-4FAB-9238-F16D397E2CF0}" srcOrd="3" destOrd="0" presId="urn:microsoft.com/office/officeart/2011/layout/CircleProcess"/>
    <dgm:cxn modelId="{D277940D-8328-43A5-8BB5-3ED9C090AE6C}" type="presParOf" srcId="{C2E46797-9F5F-4FAB-9238-F16D397E2CF0}" destId="{9777A145-4046-4199-993D-821170269E48}" srcOrd="0" destOrd="0" presId="urn:microsoft.com/office/officeart/2011/layout/CircleProcess"/>
    <dgm:cxn modelId="{E2A35503-FE53-4BB7-943A-8389B1416D9A}" type="presParOf" srcId="{18E04066-4257-4C2E-92E6-484C7B920D37}" destId="{8FC34CE3-85D2-4B61-AB27-ECAB36A5D41E}" srcOrd="4" destOrd="0" presId="urn:microsoft.com/office/officeart/2011/layout/CircleProcess"/>
    <dgm:cxn modelId="{E51F3D5E-7D15-462F-A43D-6715C7F0F102}" type="presParOf" srcId="{8FC34CE3-85D2-4B61-AB27-ECAB36A5D41E}" destId="{7BA14F87-6812-45A7-90B9-DE9BB5871F17}" srcOrd="0" destOrd="0" presId="urn:microsoft.com/office/officeart/2011/layout/CircleProcess"/>
    <dgm:cxn modelId="{E600F957-4123-4AA2-95F7-B7531AD59AB2}" type="presParOf" srcId="{18E04066-4257-4C2E-92E6-484C7B920D37}" destId="{2E2FBC6D-F0F5-4B40-9F22-272C032AF38A}" srcOrd="5" destOrd="0" presId="urn:microsoft.com/office/officeart/2011/layout/CircleProcess"/>
    <dgm:cxn modelId="{D58F89CA-4DCC-47DB-B357-E8B11064AD8E}" type="presParOf" srcId="{18E04066-4257-4C2E-92E6-484C7B920D37}" destId="{BF0F2E24-2159-4D39-9303-D9E01156A91D}" srcOrd="6" destOrd="0" presId="urn:microsoft.com/office/officeart/2011/layout/CircleProcess"/>
    <dgm:cxn modelId="{F4679155-6C80-426F-AFFA-D4F0FB217A08}" type="presParOf" srcId="{BF0F2E24-2159-4D39-9303-D9E01156A91D}" destId="{A241D330-CBEE-4987-BA97-5E15E071FC06}" srcOrd="0" destOrd="0" presId="urn:microsoft.com/office/officeart/2011/layout/CircleProcess"/>
    <dgm:cxn modelId="{F2248E6E-9F49-4856-B2A1-012537298116}" type="presParOf" srcId="{18E04066-4257-4C2E-92E6-484C7B920D37}" destId="{C81629F7-FA8F-469B-AD2F-2F334FA58DBC}" srcOrd="7" destOrd="0" presId="urn:microsoft.com/office/officeart/2011/layout/CircleProcess"/>
    <dgm:cxn modelId="{CAC6A3C3-4619-4BD9-91A8-836989858F7D}" type="presParOf" srcId="{C81629F7-FA8F-469B-AD2F-2F334FA58DBC}" destId="{01B3B31A-87CF-4BBD-9095-3A17947CB700}" srcOrd="0" destOrd="0" presId="urn:microsoft.com/office/officeart/2011/layout/CircleProcess"/>
    <dgm:cxn modelId="{90955DF4-5ECE-45A4-AC58-0F17F9EE691B}" type="presParOf" srcId="{18E04066-4257-4C2E-92E6-484C7B920D37}" destId="{612F5A2D-BAE1-4A6D-9165-FE03F39DE857}" srcOrd="8" destOrd="0" presId="urn:microsoft.com/office/officeart/2011/layout/CircleProcess"/>
    <dgm:cxn modelId="{DFB37D38-9E98-4384-860A-33F3CECD8601}" type="presParOf" srcId="{18E04066-4257-4C2E-92E6-484C7B920D37}" destId="{C308C896-25F9-45E1-B9EA-02F78F927637}" srcOrd="9" destOrd="0" presId="urn:microsoft.com/office/officeart/2011/layout/CircleProcess"/>
    <dgm:cxn modelId="{6A66D136-000D-4731-9CAC-C5BD1A2134B6}" type="presParOf" srcId="{C308C896-25F9-45E1-B9EA-02F78F927637}" destId="{25C45D56-74F7-4978-8CB2-810CA4FEDABA}" srcOrd="0" destOrd="0" presId="urn:microsoft.com/office/officeart/2011/layout/CircleProcess"/>
    <dgm:cxn modelId="{CE4BD2A1-96F7-4513-A34A-A1FD8B2E96B2}" type="presParOf" srcId="{18E04066-4257-4C2E-92E6-484C7B920D37}" destId="{2E4EED06-A5B8-4CE3-9ABE-11FE5D5091B8}" srcOrd="10" destOrd="0" presId="urn:microsoft.com/office/officeart/2011/layout/CircleProcess"/>
    <dgm:cxn modelId="{8FAC2435-9402-4EBA-B02F-E66F5D28FEFB}" type="presParOf" srcId="{2E4EED06-A5B8-4CE3-9ABE-11FE5D5091B8}" destId="{D9D64BCF-FB63-4CDC-B784-A04CE9C97D54}" srcOrd="0" destOrd="0" presId="urn:microsoft.com/office/officeart/2011/layout/CircleProcess"/>
    <dgm:cxn modelId="{AEACD287-01ED-41D7-B21A-C61A00824BDA}" type="presParOf" srcId="{18E04066-4257-4C2E-92E6-484C7B920D37}" destId="{D7249A36-19B5-4CC8-8D70-C4017E7C60B1}"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57820-3FC7-4F20-A0FD-7D2C172D0883}">
      <dsp:nvSpPr>
        <dsp:cNvPr id="0" name=""/>
        <dsp:cNvSpPr/>
      </dsp:nvSpPr>
      <dsp:spPr>
        <a:xfrm>
          <a:off x="-15195" y="6916"/>
          <a:ext cx="5291786" cy="6340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C6CC93-C9DF-4280-A70B-45E17684CC4A}">
      <dsp:nvSpPr>
        <dsp:cNvPr id="0" name=""/>
        <dsp:cNvSpPr/>
      </dsp:nvSpPr>
      <dsp:spPr>
        <a:xfrm>
          <a:off x="176614" y="149585"/>
          <a:ext cx="349428" cy="3487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BF39F3-F70F-4323-8995-C5B2D05B67EF}">
      <dsp:nvSpPr>
        <dsp:cNvPr id="0" name=""/>
        <dsp:cNvSpPr/>
      </dsp:nvSpPr>
      <dsp:spPr>
        <a:xfrm>
          <a:off x="609858" y="6916"/>
          <a:ext cx="4697123" cy="772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87" tIns="81787" rIns="81787" bIns="81787" numCol="1" spcCol="1270" anchor="ctr" anchorCtr="0">
          <a:noAutofit/>
        </a:bodyPr>
        <a:lstStyle/>
        <a:p>
          <a:pPr marL="0" lvl="0" indent="0" algn="l" defTabSz="1244600">
            <a:lnSpc>
              <a:spcPct val="100000"/>
            </a:lnSpc>
            <a:spcBef>
              <a:spcPct val="0"/>
            </a:spcBef>
            <a:spcAft>
              <a:spcPct val="35000"/>
            </a:spcAft>
            <a:buNone/>
          </a:pPr>
          <a:r>
            <a:rPr lang="en-US" sz="2800" kern="1200" dirty="0">
              <a:solidFill>
                <a:schemeClr val="tx1"/>
              </a:solidFill>
            </a:rPr>
            <a:t>FORMATIVE </a:t>
          </a:r>
          <a:r>
            <a:rPr lang="en-US" sz="2000" kern="1200" dirty="0">
              <a:solidFill>
                <a:schemeClr val="tx1"/>
              </a:solidFill>
            </a:rPr>
            <a:t>(Assessment for Learning)</a:t>
          </a:r>
        </a:p>
      </dsp:txBody>
      <dsp:txXfrm>
        <a:off x="609858" y="6916"/>
        <a:ext cx="4697123" cy="772790"/>
      </dsp:txXfrm>
    </dsp:sp>
    <dsp:sp modelId="{9149AEA0-CD7D-4A44-91B4-1106D20D4DC6}">
      <dsp:nvSpPr>
        <dsp:cNvPr id="0" name=""/>
        <dsp:cNvSpPr/>
      </dsp:nvSpPr>
      <dsp:spPr>
        <a:xfrm>
          <a:off x="-15195" y="972904"/>
          <a:ext cx="5291786" cy="6340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1C7CB3-3538-423D-8D3E-ADC363C5E2F6}">
      <dsp:nvSpPr>
        <dsp:cNvPr id="0" name=""/>
        <dsp:cNvSpPr/>
      </dsp:nvSpPr>
      <dsp:spPr>
        <a:xfrm>
          <a:off x="176614" y="1115573"/>
          <a:ext cx="349428" cy="3487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969D41-0CAA-42E4-BE8C-445B11F48CFF}">
      <dsp:nvSpPr>
        <dsp:cNvPr id="0" name=""/>
        <dsp:cNvSpPr/>
      </dsp:nvSpPr>
      <dsp:spPr>
        <a:xfrm>
          <a:off x="717854" y="972904"/>
          <a:ext cx="4481133" cy="772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87" tIns="81787" rIns="81787" bIns="81787" numCol="1" spcCol="1270" anchor="ctr" anchorCtr="0">
          <a:noAutofit/>
        </a:bodyPr>
        <a:lstStyle/>
        <a:p>
          <a:pPr marL="0" lvl="0" indent="0" algn="l" defTabSz="1244600">
            <a:lnSpc>
              <a:spcPct val="100000"/>
            </a:lnSpc>
            <a:spcBef>
              <a:spcPct val="0"/>
            </a:spcBef>
            <a:spcAft>
              <a:spcPct val="35000"/>
            </a:spcAft>
            <a:buNone/>
          </a:pPr>
          <a:r>
            <a:rPr lang="en-US" sz="2800" kern="1200" dirty="0">
              <a:solidFill>
                <a:schemeClr val="tx1"/>
              </a:solidFill>
            </a:rPr>
            <a:t>Feedback</a:t>
          </a:r>
        </a:p>
      </dsp:txBody>
      <dsp:txXfrm>
        <a:off x="717854" y="972904"/>
        <a:ext cx="4481133" cy="772790"/>
      </dsp:txXfrm>
    </dsp:sp>
    <dsp:sp modelId="{49AA3121-922F-4564-918D-2FB817441502}">
      <dsp:nvSpPr>
        <dsp:cNvPr id="0" name=""/>
        <dsp:cNvSpPr/>
      </dsp:nvSpPr>
      <dsp:spPr>
        <a:xfrm>
          <a:off x="-15195" y="1938892"/>
          <a:ext cx="5291786" cy="6340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0CE9B7-D664-43C4-B47D-9C85813119E4}">
      <dsp:nvSpPr>
        <dsp:cNvPr id="0" name=""/>
        <dsp:cNvSpPr/>
      </dsp:nvSpPr>
      <dsp:spPr>
        <a:xfrm>
          <a:off x="176614" y="2081561"/>
          <a:ext cx="349428" cy="3487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D4E90-B059-42AA-A7CD-7A776616F215}">
      <dsp:nvSpPr>
        <dsp:cNvPr id="0" name=""/>
        <dsp:cNvSpPr/>
      </dsp:nvSpPr>
      <dsp:spPr>
        <a:xfrm>
          <a:off x="717854" y="1938892"/>
          <a:ext cx="4481133" cy="772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87" tIns="81787" rIns="81787" bIns="81787" numCol="1" spcCol="1270" anchor="ctr" anchorCtr="0">
          <a:noAutofit/>
        </a:bodyPr>
        <a:lstStyle/>
        <a:p>
          <a:pPr marL="0" lvl="0" indent="0" algn="l" defTabSz="1244600">
            <a:lnSpc>
              <a:spcPct val="100000"/>
            </a:lnSpc>
            <a:spcBef>
              <a:spcPct val="0"/>
            </a:spcBef>
            <a:spcAft>
              <a:spcPct val="35000"/>
            </a:spcAft>
            <a:buNone/>
          </a:pPr>
          <a:r>
            <a:rPr lang="en-US" sz="2800" kern="1200" dirty="0">
              <a:solidFill>
                <a:schemeClr val="tx1"/>
              </a:solidFill>
            </a:rPr>
            <a:t>Ongoing</a:t>
          </a:r>
        </a:p>
      </dsp:txBody>
      <dsp:txXfrm>
        <a:off x="717854" y="1938892"/>
        <a:ext cx="4481133" cy="772790"/>
      </dsp:txXfrm>
    </dsp:sp>
    <dsp:sp modelId="{4C4BE7EE-3AA1-46C5-932A-F26FC44AE3CB}">
      <dsp:nvSpPr>
        <dsp:cNvPr id="0" name=""/>
        <dsp:cNvSpPr/>
      </dsp:nvSpPr>
      <dsp:spPr>
        <a:xfrm>
          <a:off x="-15195" y="2904880"/>
          <a:ext cx="5291786" cy="6340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2EC333-198C-4606-9A8A-7AD5E5C37CE8}">
      <dsp:nvSpPr>
        <dsp:cNvPr id="0" name=""/>
        <dsp:cNvSpPr/>
      </dsp:nvSpPr>
      <dsp:spPr>
        <a:xfrm>
          <a:off x="176614" y="3047549"/>
          <a:ext cx="349428" cy="3487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D8FD23-1837-488C-8792-BF9617DC1CCE}">
      <dsp:nvSpPr>
        <dsp:cNvPr id="0" name=""/>
        <dsp:cNvSpPr/>
      </dsp:nvSpPr>
      <dsp:spPr>
        <a:xfrm>
          <a:off x="717854" y="2904880"/>
          <a:ext cx="4481133" cy="772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787" tIns="81787" rIns="81787" bIns="81787" numCol="1" spcCol="1270" anchor="ctr" anchorCtr="0">
          <a:noAutofit/>
        </a:bodyPr>
        <a:lstStyle/>
        <a:p>
          <a:pPr marL="0" lvl="0" indent="0" algn="l" defTabSz="1244600">
            <a:lnSpc>
              <a:spcPct val="100000"/>
            </a:lnSpc>
            <a:spcBef>
              <a:spcPct val="0"/>
            </a:spcBef>
            <a:spcAft>
              <a:spcPct val="35000"/>
            </a:spcAft>
            <a:buNone/>
          </a:pPr>
          <a:r>
            <a:rPr lang="en-US" sz="2800" kern="1200" dirty="0">
              <a:solidFill>
                <a:schemeClr val="tx1"/>
              </a:solidFill>
            </a:rPr>
            <a:t>Identify Difficulties</a:t>
          </a:r>
        </a:p>
      </dsp:txBody>
      <dsp:txXfrm>
        <a:off x="717854" y="2904880"/>
        <a:ext cx="4481133" cy="7727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710EB-D011-4C97-9BF5-244FBC012F7A}">
      <dsp:nvSpPr>
        <dsp:cNvPr id="0" name=""/>
        <dsp:cNvSpPr/>
      </dsp:nvSpPr>
      <dsp:spPr>
        <a:xfrm>
          <a:off x="4028324" y="434459"/>
          <a:ext cx="2763746" cy="19057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A45E67EB-B3C1-403C-80D3-E1467D11A1A8}">
      <dsp:nvSpPr>
        <dsp:cNvPr id="0" name=""/>
        <dsp:cNvSpPr/>
      </dsp:nvSpPr>
      <dsp:spPr>
        <a:xfrm>
          <a:off x="872664" y="2724307"/>
          <a:ext cx="9075071" cy="605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a:pPr>
          <a:r>
            <a:rPr lang="en-US" sz="2800" kern="1200" dirty="0"/>
            <a:t>Choices given to select one or more answers from many </a:t>
          </a:r>
        </a:p>
      </dsp:txBody>
      <dsp:txXfrm>
        <a:off x="872664" y="2724307"/>
        <a:ext cx="9075071" cy="605992"/>
      </dsp:txXfrm>
    </dsp:sp>
    <dsp:sp modelId="{F1FA17E0-E32C-4A01-80E2-868CF8A65C03}">
      <dsp:nvSpPr>
        <dsp:cNvPr id="0" name=""/>
        <dsp:cNvSpPr/>
      </dsp:nvSpPr>
      <dsp:spPr>
        <a:xfrm>
          <a:off x="1173654" y="3898909"/>
          <a:ext cx="8473090" cy="640994"/>
        </a:xfrm>
        <a:prstGeom prst="rect">
          <a:avLst/>
        </a:prstGeom>
        <a:solidFill>
          <a:schemeClr val="accent5">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kern="1200" dirty="0"/>
            <a:t>multiple-choice, true false, matching, etc</a:t>
          </a:r>
          <a:r>
            <a:rPr lang="en-US" sz="2400" kern="1200" dirty="0"/>
            <a:t>.</a:t>
          </a:r>
        </a:p>
      </dsp:txBody>
      <dsp:txXfrm>
        <a:off x="1173654" y="3898909"/>
        <a:ext cx="8473090" cy="6409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B2ACF-8588-495E-A6A6-ABC8D0B9B913}">
      <dsp:nvSpPr>
        <dsp:cNvPr id="0" name=""/>
        <dsp:cNvSpPr/>
      </dsp:nvSpPr>
      <dsp:spPr>
        <a:xfrm>
          <a:off x="1789890" y="834254"/>
          <a:ext cx="380397" cy="91440"/>
        </a:xfrm>
        <a:custGeom>
          <a:avLst/>
          <a:gdLst/>
          <a:ahLst/>
          <a:cxnLst/>
          <a:rect l="0" t="0" r="0" b="0"/>
          <a:pathLst>
            <a:path>
              <a:moveTo>
                <a:pt x="0" y="45720"/>
              </a:moveTo>
              <a:lnTo>
                <a:pt x="380397" y="45720"/>
              </a:lnTo>
            </a:path>
          </a:pathLst>
        </a:custGeom>
        <a:noFill/>
        <a:ln w="12700" cap="flat" cmpd="sng" algn="ctr">
          <a:no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69814" y="877919"/>
        <a:ext cx="20549" cy="4109"/>
      </dsp:txXfrm>
    </dsp:sp>
    <dsp:sp modelId="{D9CC3B78-3E34-41DF-866A-3C0256FF46B5}">
      <dsp:nvSpPr>
        <dsp:cNvPr id="0" name=""/>
        <dsp:cNvSpPr/>
      </dsp:nvSpPr>
      <dsp:spPr>
        <a:xfrm>
          <a:off x="4747" y="343891"/>
          <a:ext cx="1786943" cy="1072166"/>
        </a:xfrm>
        <a:prstGeom prst="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562" tIns="91911" rIns="87562" bIns="91911" numCol="1" spcCol="1270" anchor="ctr" anchorCtr="0">
          <a:noAutofit/>
        </a:bodyPr>
        <a:lstStyle/>
        <a:p>
          <a:pPr marL="0" lvl="0" indent="0" algn="ctr" defTabSz="1200150">
            <a:lnSpc>
              <a:spcPct val="90000"/>
            </a:lnSpc>
            <a:spcBef>
              <a:spcPct val="0"/>
            </a:spcBef>
            <a:spcAft>
              <a:spcPct val="35000"/>
            </a:spcAft>
            <a:buNone/>
          </a:pPr>
          <a:r>
            <a:rPr lang="en-US" sz="2700" kern="1200"/>
            <a:t>Short Answers</a:t>
          </a:r>
        </a:p>
      </dsp:txBody>
      <dsp:txXfrm>
        <a:off x="4747" y="343891"/>
        <a:ext cx="1786943" cy="1072166"/>
      </dsp:txXfrm>
    </dsp:sp>
    <dsp:sp modelId="{667440A0-F3BF-4CA2-BF41-838F426C6BC8}">
      <dsp:nvSpPr>
        <dsp:cNvPr id="0" name=""/>
        <dsp:cNvSpPr/>
      </dsp:nvSpPr>
      <dsp:spPr>
        <a:xfrm>
          <a:off x="3987831" y="834254"/>
          <a:ext cx="380397" cy="91440"/>
        </a:xfrm>
        <a:custGeom>
          <a:avLst/>
          <a:gdLst/>
          <a:ahLst/>
          <a:cxnLst/>
          <a:rect l="0" t="0" r="0" b="0"/>
          <a:pathLst>
            <a:path>
              <a:moveTo>
                <a:pt x="0" y="45720"/>
              </a:moveTo>
              <a:lnTo>
                <a:pt x="380397" y="45720"/>
              </a:lnTo>
            </a:path>
          </a:pathLst>
        </a:custGeom>
        <a:noFill/>
        <a:ln w="12700" cap="flat" cmpd="sng" algn="ctr">
          <a:no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67754" y="877919"/>
        <a:ext cx="20549" cy="4109"/>
      </dsp:txXfrm>
    </dsp:sp>
    <dsp:sp modelId="{966A7874-BAB4-4C16-AAD0-430D78E42F3A}">
      <dsp:nvSpPr>
        <dsp:cNvPr id="0" name=""/>
        <dsp:cNvSpPr/>
      </dsp:nvSpPr>
      <dsp:spPr>
        <a:xfrm>
          <a:off x="2202687" y="343891"/>
          <a:ext cx="1786943" cy="1072166"/>
        </a:xfrm>
        <a:prstGeom prst="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562" tIns="91911" rIns="87562" bIns="91911" numCol="1" spcCol="1270" anchor="ctr" anchorCtr="0">
          <a:noAutofit/>
        </a:bodyPr>
        <a:lstStyle/>
        <a:p>
          <a:pPr marL="0" lvl="0" indent="0" algn="ctr" defTabSz="1200150">
            <a:lnSpc>
              <a:spcPct val="90000"/>
            </a:lnSpc>
            <a:spcBef>
              <a:spcPct val="0"/>
            </a:spcBef>
            <a:spcAft>
              <a:spcPct val="35000"/>
            </a:spcAft>
            <a:buNone/>
          </a:pPr>
          <a:r>
            <a:rPr lang="en-US" sz="2700" kern="1200"/>
            <a:t>Essays</a:t>
          </a:r>
        </a:p>
      </dsp:txBody>
      <dsp:txXfrm>
        <a:off x="2202687" y="343891"/>
        <a:ext cx="1786943" cy="1072166"/>
      </dsp:txXfrm>
    </dsp:sp>
    <dsp:sp modelId="{491A6F13-84DA-4909-A79D-34957A5A5491}">
      <dsp:nvSpPr>
        <dsp:cNvPr id="0" name=""/>
        <dsp:cNvSpPr/>
      </dsp:nvSpPr>
      <dsp:spPr>
        <a:xfrm>
          <a:off x="898218" y="1414257"/>
          <a:ext cx="4395881" cy="380397"/>
        </a:xfrm>
        <a:custGeom>
          <a:avLst/>
          <a:gdLst/>
          <a:ahLst/>
          <a:cxnLst/>
          <a:rect l="0" t="0" r="0" b="0"/>
          <a:pathLst>
            <a:path>
              <a:moveTo>
                <a:pt x="4395881" y="0"/>
              </a:moveTo>
              <a:lnTo>
                <a:pt x="4395881" y="207298"/>
              </a:lnTo>
              <a:lnTo>
                <a:pt x="0" y="207298"/>
              </a:lnTo>
              <a:lnTo>
                <a:pt x="0" y="380397"/>
              </a:lnTo>
            </a:path>
          </a:pathLst>
        </a:custGeom>
        <a:noFill/>
        <a:ln w="12700" cap="flat" cmpd="sng" algn="ctr">
          <a:no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85783" y="1602401"/>
        <a:ext cx="220752" cy="4109"/>
      </dsp:txXfrm>
    </dsp:sp>
    <dsp:sp modelId="{926F4EDB-F3CA-408E-B9DD-3D5E8EFCF7CC}">
      <dsp:nvSpPr>
        <dsp:cNvPr id="0" name=""/>
        <dsp:cNvSpPr/>
      </dsp:nvSpPr>
      <dsp:spPr>
        <a:xfrm>
          <a:off x="4400628" y="343891"/>
          <a:ext cx="1786943" cy="1072166"/>
        </a:xfrm>
        <a:prstGeom prst="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562" tIns="91911" rIns="87562" bIns="91911" numCol="1" spcCol="1270" anchor="ctr" anchorCtr="0">
          <a:noAutofit/>
        </a:bodyPr>
        <a:lstStyle/>
        <a:p>
          <a:pPr marL="0" lvl="0" indent="0" algn="ctr" defTabSz="1200150">
            <a:lnSpc>
              <a:spcPct val="90000"/>
            </a:lnSpc>
            <a:spcBef>
              <a:spcPct val="0"/>
            </a:spcBef>
            <a:spcAft>
              <a:spcPct val="35000"/>
            </a:spcAft>
            <a:buNone/>
          </a:pPr>
          <a:r>
            <a:rPr lang="en-US" sz="2700" kern="1200"/>
            <a:t>Research Papers</a:t>
          </a:r>
        </a:p>
      </dsp:txBody>
      <dsp:txXfrm>
        <a:off x="4400628" y="343891"/>
        <a:ext cx="1786943" cy="1072166"/>
      </dsp:txXfrm>
    </dsp:sp>
    <dsp:sp modelId="{62623E49-EC60-4FC8-8832-378BA8F08F11}">
      <dsp:nvSpPr>
        <dsp:cNvPr id="0" name=""/>
        <dsp:cNvSpPr/>
      </dsp:nvSpPr>
      <dsp:spPr>
        <a:xfrm>
          <a:off x="1789890" y="2317418"/>
          <a:ext cx="380397" cy="91440"/>
        </a:xfrm>
        <a:custGeom>
          <a:avLst/>
          <a:gdLst/>
          <a:ahLst/>
          <a:cxnLst/>
          <a:rect l="0" t="0" r="0" b="0"/>
          <a:pathLst>
            <a:path>
              <a:moveTo>
                <a:pt x="0" y="45720"/>
              </a:moveTo>
              <a:lnTo>
                <a:pt x="380397" y="45720"/>
              </a:lnTo>
            </a:path>
          </a:pathLst>
        </a:custGeom>
        <a:noFill/>
        <a:ln w="12700" cap="flat" cmpd="sng" algn="ctr">
          <a:no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69814" y="2361083"/>
        <a:ext cx="20549" cy="4109"/>
      </dsp:txXfrm>
    </dsp:sp>
    <dsp:sp modelId="{4CA41E33-B12E-43A6-BCBF-4D763D60E302}">
      <dsp:nvSpPr>
        <dsp:cNvPr id="0" name=""/>
        <dsp:cNvSpPr/>
      </dsp:nvSpPr>
      <dsp:spPr>
        <a:xfrm>
          <a:off x="4747" y="1827054"/>
          <a:ext cx="1786943" cy="1072166"/>
        </a:xfrm>
        <a:prstGeom prst="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562" tIns="91911" rIns="87562" bIns="91911" numCol="1" spcCol="1270" anchor="ctr" anchorCtr="0">
          <a:noAutofit/>
        </a:bodyPr>
        <a:lstStyle/>
        <a:p>
          <a:pPr marL="0" lvl="0" indent="0" algn="ctr" defTabSz="1200150">
            <a:lnSpc>
              <a:spcPct val="90000"/>
            </a:lnSpc>
            <a:spcBef>
              <a:spcPct val="0"/>
            </a:spcBef>
            <a:spcAft>
              <a:spcPct val="35000"/>
            </a:spcAft>
            <a:buNone/>
          </a:pPr>
          <a:r>
            <a:rPr lang="en-US" sz="2700" kern="1200"/>
            <a:t>Reflection Papers</a:t>
          </a:r>
        </a:p>
      </dsp:txBody>
      <dsp:txXfrm>
        <a:off x="4747" y="1827054"/>
        <a:ext cx="1786943" cy="1072166"/>
      </dsp:txXfrm>
    </dsp:sp>
    <dsp:sp modelId="{669A2FF0-E757-454D-9C4D-421E2EA6556E}">
      <dsp:nvSpPr>
        <dsp:cNvPr id="0" name=""/>
        <dsp:cNvSpPr/>
      </dsp:nvSpPr>
      <dsp:spPr>
        <a:xfrm>
          <a:off x="3987831" y="2317418"/>
          <a:ext cx="380397" cy="91440"/>
        </a:xfrm>
        <a:custGeom>
          <a:avLst/>
          <a:gdLst/>
          <a:ahLst/>
          <a:cxnLst/>
          <a:rect l="0" t="0" r="0" b="0"/>
          <a:pathLst>
            <a:path>
              <a:moveTo>
                <a:pt x="0" y="45720"/>
              </a:moveTo>
              <a:lnTo>
                <a:pt x="380397" y="45720"/>
              </a:lnTo>
            </a:path>
          </a:pathLst>
        </a:custGeom>
        <a:noFill/>
        <a:ln w="12700" cap="flat" cmpd="sng" algn="ctr">
          <a:no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67754" y="2361083"/>
        <a:ext cx="20549" cy="4109"/>
      </dsp:txXfrm>
    </dsp:sp>
    <dsp:sp modelId="{C01F22EC-7A37-4631-9CCE-46410B76C313}">
      <dsp:nvSpPr>
        <dsp:cNvPr id="0" name=""/>
        <dsp:cNvSpPr/>
      </dsp:nvSpPr>
      <dsp:spPr>
        <a:xfrm>
          <a:off x="2202687" y="1827054"/>
          <a:ext cx="1786943" cy="1072166"/>
        </a:xfrm>
        <a:prstGeom prst="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562" tIns="91911" rIns="87562" bIns="91911" numCol="1" spcCol="1270" anchor="ctr" anchorCtr="0">
          <a:noAutofit/>
        </a:bodyPr>
        <a:lstStyle/>
        <a:p>
          <a:pPr marL="0" lvl="0" indent="0" algn="ctr" defTabSz="1200150">
            <a:lnSpc>
              <a:spcPct val="90000"/>
            </a:lnSpc>
            <a:spcBef>
              <a:spcPct val="0"/>
            </a:spcBef>
            <a:spcAft>
              <a:spcPct val="35000"/>
            </a:spcAft>
            <a:buNone/>
          </a:pPr>
          <a:r>
            <a:rPr lang="en-US" sz="2700" kern="1200"/>
            <a:t>Discussions</a:t>
          </a:r>
        </a:p>
      </dsp:txBody>
      <dsp:txXfrm>
        <a:off x="2202687" y="1827054"/>
        <a:ext cx="1786943" cy="1072166"/>
      </dsp:txXfrm>
    </dsp:sp>
    <dsp:sp modelId="{C1B79D2D-2D90-413F-8288-1B53594C265F}">
      <dsp:nvSpPr>
        <dsp:cNvPr id="0" name=""/>
        <dsp:cNvSpPr/>
      </dsp:nvSpPr>
      <dsp:spPr>
        <a:xfrm>
          <a:off x="898218" y="2897421"/>
          <a:ext cx="4395881" cy="380397"/>
        </a:xfrm>
        <a:custGeom>
          <a:avLst/>
          <a:gdLst/>
          <a:ahLst/>
          <a:cxnLst/>
          <a:rect l="0" t="0" r="0" b="0"/>
          <a:pathLst>
            <a:path>
              <a:moveTo>
                <a:pt x="4395881" y="0"/>
              </a:moveTo>
              <a:lnTo>
                <a:pt x="4395881" y="207298"/>
              </a:lnTo>
              <a:lnTo>
                <a:pt x="0" y="207298"/>
              </a:lnTo>
              <a:lnTo>
                <a:pt x="0" y="380397"/>
              </a:lnTo>
            </a:path>
          </a:pathLst>
        </a:custGeom>
        <a:noFill/>
        <a:ln w="12700" cap="flat" cmpd="sng" algn="ctr">
          <a:no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85783" y="3085564"/>
        <a:ext cx="220752" cy="4109"/>
      </dsp:txXfrm>
    </dsp:sp>
    <dsp:sp modelId="{F7312CA4-7CB7-476B-9DA8-8A2405DF97C9}">
      <dsp:nvSpPr>
        <dsp:cNvPr id="0" name=""/>
        <dsp:cNvSpPr/>
      </dsp:nvSpPr>
      <dsp:spPr>
        <a:xfrm>
          <a:off x="4400628" y="1827054"/>
          <a:ext cx="1786943" cy="1072166"/>
        </a:xfrm>
        <a:prstGeom prst="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562" tIns="91911" rIns="87562" bIns="91911" numCol="1" spcCol="1270" anchor="ctr" anchorCtr="0">
          <a:noAutofit/>
        </a:bodyPr>
        <a:lstStyle/>
        <a:p>
          <a:pPr marL="0" lvl="0" indent="0" algn="ctr" defTabSz="1200150">
            <a:lnSpc>
              <a:spcPct val="90000"/>
            </a:lnSpc>
            <a:spcBef>
              <a:spcPct val="0"/>
            </a:spcBef>
            <a:spcAft>
              <a:spcPct val="35000"/>
            </a:spcAft>
            <a:buNone/>
          </a:pPr>
          <a:r>
            <a:rPr lang="en-US" sz="2700" kern="1200"/>
            <a:t>E-portfolios</a:t>
          </a:r>
        </a:p>
      </dsp:txBody>
      <dsp:txXfrm>
        <a:off x="4400628" y="1827054"/>
        <a:ext cx="1786943" cy="1072166"/>
      </dsp:txXfrm>
    </dsp:sp>
    <dsp:sp modelId="{670569AD-C6BF-4F28-8CB8-B43E21186BE8}">
      <dsp:nvSpPr>
        <dsp:cNvPr id="0" name=""/>
        <dsp:cNvSpPr/>
      </dsp:nvSpPr>
      <dsp:spPr>
        <a:xfrm>
          <a:off x="4747" y="3310218"/>
          <a:ext cx="1786943" cy="1072166"/>
        </a:xfrm>
        <a:prstGeom prst="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562" tIns="91911" rIns="87562" bIns="91911" numCol="1" spcCol="1270" anchor="ctr" anchorCtr="0">
          <a:noAutofit/>
        </a:bodyPr>
        <a:lstStyle/>
        <a:p>
          <a:pPr marL="0" lvl="0" indent="0" algn="ctr" defTabSz="1200150">
            <a:lnSpc>
              <a:spcPct val="90000"/>
            </a:lnSpc>
            <a:spcBef>
              <a:spcPct val="0"/>
            </a:spcBef>
            <a:spcAft>
              <a:spcPct val="35000"/>
            </a:spcAft>
            <a:buNone/>
          </a:pPr>
          <a:r>
            <a:rPr lang="en-US" sz="2700" kern="1200"/>
            <a:t>Case Studies</a:t>
          </a:r>
        </a:p>
      </dsp:txBody>
      <dsp:txXfrm>
        <a:off x="4747" y="3310218"/>
        <a:ext cx="1786943" cy="10721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D881E-A532-414B-870C-8ADE2076F78C}">
      <dsp:nvSpPr>
        <dsp:cNvPr id="0" name=""/>
        <dsp:cNvSpPr/>
      </dsp:nvSpPr>
      <dsp:spPr>
        <a:xfrm>
          <a:off x="0" y="86033"/>
          <a:ext cx="4976813" cy="79150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Essay type</a:t>
          </a:r>
        </a:p>
      </dsp:txBody>
      <dsp:txXfrm>
        <a:off x="38638" y="124671"/>
        <a:ext cx="4899537" cy="714229"/>
      </dsp:txXfrm>
    </dsp:sp>
    <dsp:sp modelId="{CD5F6E02-AD43-4E7A-935B-DDF5D6C74800}">
      <dsp:nvSpPr>
        <dsp:cNvPr id="0" name=""/>
        <dsp:cNvSpPr/>
      </dsp:nvSpPr>
      <dsp:spPr>
        <a:xfrm>
          <a:off x="0" y="877538"/>
          <a:ext cx="4976813" cy="905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014"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dirty="0"/>
            <a:t>Long answer (1000-1200 words</a:t>
          </a:r>
        </a:p>
        <a:p>
          <a:pPr marL="228600" lvl="1" indent="-228600" algn="l" defTabSz="1155700">
            <a:lnSpc>
              <a:spcPct val="90000"/>
            </a:lnSpc>
            <a:spcBef>
              <a:spcPct val="0"/>
            </a:spcBef>
            <a:spcAft>
              <a:spcPct val="20000"/>
            </a:spcAft>
            <a:buChar char="•"/>
          </a:pPr>
          <a:r>
            <a:rPr lang="en-US" sz="2600" kern="1200" dirty="0"/>
            <a:t>Short answer (150-500 words)</a:t>
          </a:r>
        </a:p>
      </dsp:txBody>
      <dsp:txXfrm>
        <a:off x="0" y="877538"/>
        <a:ext cx="4976813" cy="905107"/>
      </dsp:txXfrm>
    </dsp:sp>
    <dsp:sp modelId="{81203336-F3DE-4B3A-BCF4-0F68C23AC2BB}">
      <dsp:nvSpPr>
        <dsp:cNvPr id="0" name=""/>
        <dsp:cNvSpPr/>
      </dsp:nvSpPr>
      <dsp:spPr>
        <a:xfrm>
          <a:off x="0" y="1782646"/>
          <a:ext cx="4976813" cy="79150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Objective type</a:t>
          </a:r>
        </a:p>
      </dsp:txBody>
      <dsp:txXfrm>
        <a:off x="38638" y="1821284"/>
        <a:ext cx="4899537" cy="714229"/>
      </dsp:txXfrm>
    </dsp:sp>
    <dsp:sp modelId="{782956A5-ADC8-4959-B856-589B9D9B9635}">
      <dsp:nvSpPr>
        <dsp:cNvPr id="0" name=""/>
        <dsp:cNvSpPr/>
      </dsp:nvSpPr>
      <dsp:spPr>
        <a:xfrm>
          <a:off x="0" y="2574151"/>
          <a:ext cx="4976813" cy="1810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014"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dirty="0"/>
            <a:t>Single/Multiple choice</a:t>
          </a:r>
        </a:p>
        <a:p>
          <a:pPr marL="228600" lvl="1" indent="-228600" algn="l" defTabSz="1155700">
            <a:lnSpc>
              <a:spcPct val="90000"/>
            </a:lnSpc>
            <a:spcBef>
              <a:spcPct val="0"/>
            </a:spcBef>
            <a:spcAft>
              <a:spcPct val="20000"/>
            </a:spcAft>
            <a:buChar char="•"/>
          </a:pPr>
          <a:r>
            <a:rPr lang="en-US" sz="2600" kern="1200" dirty="0"/>
            <a:t>Matching</a:t>
          </a:r>
        </a:p>
        <a:p>
          <a:pPr marL="228600" lvl="1" indent="-228600" algn="l" defTabSz="1155700">
            <a:lnSpc>
              <a:spcPct val="90000"/>
            </a:lnSpc>
            <a:spcBef>
              <a:spcPct val="0"/>
            </a:spcBef>
            <a:spcAft>
              <a:spcPct val="20000"/>
            </a:spcAft>
            <a:buChar char="•"/>
          </a:pPr>
          <a:r>
            <a:rPr lang="en-US" sz="2600" kern="1200" dirty="0"/>
            <a:t>Fill-in-the-blanks</a:t>
          </a:r>
        </a:p>
        <a:p>
          <a:pPr marL="228600" lvl="1" indent="-228600" algn="l" defTabSz="1155700">
            <a:lnSpc>
              <a:spcPct val="90000"/>
            </a:lnSpc>
            <a:spcBef>
              <a:spcPct val="0"/>
            </a:spcBef>
            <a:spcAft>
              <a:spcPct val="20000"/>
            </a:spcAft>
            <a:buChar char="•"/>
          </a:pPr>
          <a:r>
            <a:rPr lang="en-US" sz="2600" kern="1200" dirty="0"/>
            <a:t>True-False</a:t>
          </a:r>
        </a:p>
      </dsp:txBody>
      <dsp:txXfrm>
        <a:off x="0" y="2574151"/>
        <a:ext cx="4976813" cy="18102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282AE-F011-4A17-A2AD-4EAEB73D7CB0}">
      <dsp:nvSpPr>
        <dsp:cNvPr id="0" name=""/>
        <dsp:cNvSpPr/>
      </dsp:nvSpPr>
      <dsp:spPr>
        <a:xfrm>
          <a:off x="2937136" y="973052"/>
          <a:ext cx="643564" cy="91440"/>
        </a:xfrm>
        <a:custGeom>
          <a:avLst/>
          <a:gdLst/>
          <a:ahLst/>
          <a:cxnLst/>
          <a:rect l="0" t="0" r="0" b="0"/>
          <a:pathLst>
            <a:path>
              <a:moveTo>
                <a:pt x="0" y="45720"/>
              </a:moveTo>
              <a:lnTo>
                <a:pt x="643564"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CA" sz="1600" kern="1200"/>
        </a:p>
      </dsp:txBody>
      <dsp:txXfrm>
        <a:off x="3242065" y="1015401"/>
        <a:ext cx="33708" cy="6741"/>
      </dsp:txXfrm>
    </dsp:sp>
    <dsp:sp modelId="{BE11A362-C010-45FE-9682-E3FEF4C2E5E6}">
      <dsp:nvSpPr>
        <dsp:cNvPr id="0" name=""/>
        <dsp:cNvSpPr/>
      </dsp:nvSpPr>
      <dsp:spPr>
        <a:xfrm>
          <a:off x="7786" y="139427"/>
          <a:ext cx="2931150" cy="1758690"/>
        </a:xfrm>
        <a:prstGeom prst="rect">
          <a:avLst/>
        </a:prstGeom>
        <a:solidFill>
          <a:srgbClr val="C0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What is the outcome behavior to be assessed? Does it require practical/lab?</a:t>
          </a:r>
          <a:endParaRPr lang="en-CA" sz="1600" b="1" kern="1200" dirty="0"/>
        </a:p>
      </dsp:txBody>
      <dsp:txXfrm>
        <a:off x="7786" y="139427"/>
        <a:ext cx="2931150" cy="1758690"/>
      </dsp:txXfrm>
    </dsp:sp>
    <dsp:sp modelId="{FB36BB7D-693B-4036-8E0F-FA989B7E4F40}">
      <dsp:nvSpPr>
        <dsp:cNvPr id="0" name=""/>
        <dsp:cNvSpPr/>
      </dsp:nvSpPr>
      <dsp:spPr>
        <a:xfrm>
          <a:off x="6542451" y="973052"/>
          <a:ext cx="643564" cy="91440"/>
        </a:xfrm>
        <a:custGeom>
          <a:avLst/>
          <a:gdLst/>
          <a:ahLst/>
          <a:cxnLst/>
          <a:rect l="0" t="0" r="0" b="0"/>
          <a:pathLst>
            <a:path>
              <a:moveTo>
                <a:pt x="0" y="45720"/>
              </a:moveTo>
              <a:lnTo>
                <a:pt x="643564" y="45720"/>
              </a:lnTo>
            </a:path>
          </a:pathLst>
        </a:custGeom>
        <a:noFill/>
        <a:ln w="127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CA" sz="1600" kern="1200"/>
        </a:p>
      </dsp:txBody>
      <dsp:txXfrm>
        <a:off x="6847379" y="1015401"/>
        <a:ext cx="33708" cy="6741"/>
      </dsp:txXfrm>
    </dsp:sp>
    <dsp:sp modelId="{54D53CF3-E5BF-4109-B094-0ABD63081528}">
      <dsp:nvSpPr>
        <dsp:cNvPr id="0" name=""/>
        <dsp:cNvSpPr/>
      </dsp:nvSpPr>
      <dsp:spPr>
        <a:xfrm>
          <a:off x="3613101" y="139427"/>
          <a:ext cx="2931150" cy="175869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Can it be automated? Do you have the technologies? Do students have access?</a:t>
          </a:r>
          <a:endParaRPr lang="en-CA" sz="1600" b="1" kern="1200" dirty="0"/>
        </a:p>
      </dsp:txBody>
      <dsp:txXfrm>
        <a:off x="3613101" y="139427"/>
        <a:ext cx="2931150" cy="1758690"/>
      </dsp:txXfrm>
    </dsp:sp>
    <dsp:sp modelId="{B2003534-F9C9-4FFC-A464-3C6483A2B988}">
      <dsp:nvSpPr>
        <dsp:cNvPr id="0" name=""/>
        <dsp:cNvSpPr/>
      </dsp:nvSpPr>
      <dsp:spPr>
        <a:xfrm>
          <a:off x="1473361" y="1896317"/>
          <a:ext cx="7210629" cy="643564"/>
        </a:xfrm>
        <a:custGeom>
          <a:avLst/>
          <a:gdLst/>
          <a:ahLst/>
          <a:cxnLst/>
          <a:rect l="0" t="0" r="0" b="0"/>
          <a:pathLst>
            <a:path>
              <a:moveTo>
                <a:pt x="7210629" y="0"/>
              </a:moveTo>
              <a:lnTo>
                <a:pt x="7210629" y="338882"/>
              </a:lnTo>
              <a:lnTo>
                <a:pt x="0" y="338882"/>
              </a:lnTo>
              <a:lnTo>
                <a:pt x="0" y="643564"/>
              </a:lnTo>
            </a:path>
          </a:pathLst>
        </a:custGeom>
        <a:noFill/>
        <a:ln w="127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CA" sz="1600" kern="1200"/>
        </a:p>
      </dsp:txBody>
      <dsp:txXfrm>
        <a:off x="4897624" y="2214729"/>
        <a:ext cx="362103" cy="6741"/>
      </dsp:txXfrm>
    </dsp:sp>
    <dsp:sp modelId="{CDCE1EAE-AD14-4844-A91F-2580DE0CD9D2}">
      <dsp:nvSpPr>
        <dsp:cNvPr id="0" name=""/>
        <dsp:cNvSpPr/>
      </dsp:nvSpPr>
      <dsp:spPr>
        <a:xfrm>
          <a:off x="7218416" y="139427"/>
          <a:ext cx="2931150" cy="1758690"/>
        </a:xfrm>
        <a:prstGeom prst="rect">
          <a:avLst/>
        </a:prstGeom>
        <a:solidFill>
          <a:srgbClr val="FF993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Do you have continuous assessment? What is the weight of continuous assessment vs terminal test? Can the weight be changed to focus on ‘assessment for learning’?</a:t>
          </a:r>
          <a:endParaRPr lang="en-CA" sz="1600" b="1" kern="1200" dirty="0"/>
        </a:p>
      </dsp:txBody>
      <dsp:txXfrm>
        <a:off x="7218416" y="139427"/>
        <a:ext cx="2931150" cy="1758690"/>
      </dsp:txXfrm>
    </dsp:sp>
    <dsp:sp modelId="{40944317-5790-4030-95BF-722BD8EAF527}">
      <dsp:nvSpPr>
        <dsp:cNvPr id="0" name=""/>
        <dsp:cNvSpPr/>
      </dsp:nvSpPr>
      <dsp:spPr>
        <a:xfrm>
          <a:off x="2937136" y="3405907"/>
          <a:ext cx="643564" cy="91440"/>
        </a:xfrm>
        <a:custGeom>
          <a:avLst/>
          <a:gdLst/>
          <a:ahLst/>
          <a:cxnLst/>
          <a:rect l="0" t="0" r="0" b="0"/>
          <a:pathLst>
            <a:path>
              <a:moveTo>
                <a:pt x="0" y="45720"/>
              </a:moveTo>
              <a:lnTo>
                <a:pt x="643564" y="45720"/>
              </a:lnTo>
            </a:path>
          </a:pathLst>
        </a:custGeom>
        <a:noFill/>
        <a:ln w="127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CA" sz="1600" kern="1200"/>
        </a:p>
      </dsp:txBody>
      <dsp:txXfrm>
        <a:off x="3242065" y="3448256"/>
        <a:ext cx="33708" cy="6741"/>
      </dsp:txXfrm>
    </dsp:sp>
    <dsp:sp modelId="{D27EDFFB-A78F-4205-82D2-5138760DA6A7}">
      <dsp:nvSpPr>
        <dsp:cNvPr id="0" name=""/>
        <dsp:cNvSpPr/>
      </dsp:nvSpPr>
      <dsp:spPr>
        <a:xfrm>
          <a:off x="7786" y="2572282"/>
          <a:ext cx="2931150" cy="175869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Do you use LMS for course delivery? If yes, use the internal features for continuous assessment.</a:t>
          </a:r>
          <a:endParaRPr lang="en-CA" sz="1600" b="1" kern="1200" dirty="0"/>
        </a:p>
      </dsp:txBody>
      <dsp:txXfrm>
        <a:off x="7786" y="2572282"/>
        <a:ext cx="2931150" cy="1758690"/>
      </dsp:txXfrm>
    </dsp:sp>
    <dsp:sp modelId="{196BFC07-A115-4C4E-84B4-35649A2D949C}">
      <dsp:nvSpPr>
        <dsp:cNvPr id="0" name=""/>
        <dsp:cNvSpPr/>
      </dsp:nvSpPr>
      <dsp:spPr>
        <a:xfrm>
          <a:off x="6542451" y="3405907"/>
          <a:ext cx="643564" cy="91440"/>
        </a:xfrm>
        <a:custGeom>
          <a:avLst/>
          <a:gdLst/>
          <a:ahLst/>
          <a:cxnLst/>
          <a:rect l="0" t="0" r="0" b="0"/>
          <a:pathLst>
            <a:path>
              <a:moveTo>
                <a:pt x="0" y="45720"/>
              </a:moveTo>
              <a:lnTo>
                <a:pt x="643564" y="45720"/>
              </a:lnTo>
            </a:path>
          </a:pathLst>
        </a:custGeom>
        <a:noFill/>
        <a:ln w="127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CA" sz="1600" kern="1200"/>
        </a:p>
      </dsp:txBody>
      <dsp:txXfrm>
        <a:off x="6847379" y="3448256"/>
        <a:ext cx="33708" cy="6741"/>
      </dsp:txXfrm>
    </dsp:sp>
    <dsp:sp modelId="{92618A1C-0C46-48A9-BC67-1CE6932EDE73}">
      <dsp:nvSpPr>
        <dsp:cNvPr id="0" name=""/>
        <dsp:cNvSpPr/>
      </dsp:nvSpPr>
      <dsp:spPr>
        <a:xfrm>
          <a:off x="3613101" y="2572282"/>
          <a:ext cx="2931150" cy="175869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Consider online authentic assessment as alternative to terminal test.</a:t>
          </a:r>
          <a:endParaRPr lang="en-CA" sz="1600" b="1" kern="1200" dirty="0"/>
        </a:p>
      </dsp:txBody>
      <dsp:txXfrm>
        <a:off x="3613101" y="2572282"/>
        <a:ext cx="2931150" cy="1758690"/>
      </dsp:txXfrm>
    </dsp:sp>
    <dsp:sp modelId="{C997CF94-471A-4554-9E91-58A89E66146F}">
      <dsp:nvSpPr>
        <dsp:cNvPr id="0" name=""/>
        <dsp:cNvSpPr/>
      </dsp:nvSpPr>
      <dsp:spPr>
        <a:xfrm>
          <a:off x="7218416" y="2572282"/>
          <a:ext cx="2931150" cy="1758690"/>
        </a:xfrm>
        <a:prstGeom prst="rect">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Develop authentic tests.</a:t>
          </a:r>
          <a:endParaRPr lang="en-CA" sz="1600" b="1" kern="1200" dirty="0"/>
        </a:p>
      </dsp:txBody>
      <dsp:txXfrm>
        <a:off x="7218416" y="2572282"/>
        <a:ext cx="2931150" cy="17586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79631-6850-4D52-BFC8-F84A2F82C8D2}">
      <dsp:nvSpPr>
        <dsp:cNvPr id="0" name=""/>
        <dsp:cNvSpPr/>
      </dsp:nvSpPr>
      <dsp:spPr>
        <a:xfrm>
          <a:off x="6990962" y="1494009"/>
          <a:ext cx="2092240" cy="2092347"/>
        </a:xfrm>
        <a:prstGeom prst="ellipse">
          <a:avLst/>
        </a:prstGeom>
        <a:solidFill>
          <a:srgbClr val="EA1A7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021BE2-B05C-4052-8718-2C0467582E74}">
      <dsp:nvSpPr>
        <dsp:cNvPr id="0" name=""/>
        <dsp:cNvSpPr/>
      </dsp:nvSpPr>
      <dsp:spPr>
        <a:xfrm>
          <a:off x="7060942" y="1563766"/>
          <a:ext cx="1953176" cy="1952833"/>
        </a:xfrm>
        <a:prstGeom prst="ellipse">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Credits for formal learning and/or Employment</a:t>
          </a:r>
        </a:p>
      </dsp:txBody>
      <dsp:txXfrm>
        <a:off x="7339968" y="1842795"/>
        <a:ext cx="1395126" cy="1394776"/>
      </dsp:txXfrm>
    </dsp:sp>
    <dsp:sp modelId="{9777A145-4046-4199-993D-821170269E48}">
      <dsp:nvSpPr>
        <dsp:cNvPr id="0" name=""/>
        <dsp:cNvSpPr/>
      </dsp:nvSpPr>
      <dsp:spPr>
        <a:xfrm rot="2700000">
          <a:off x="4819752" y="1493862"/>
          <a:ext cx="2092274" cy="2092274"/>
        </a:xfrm>
        <a:prstGeom prst="teardrop">
          <a:avLst>
            <a:gd name="adj" fmla="val 10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A14F87-6812-45A7-90B9-DE9BB5871F17}">
      <dsp:nvSpPr>
        <dsp:cNvPr id="0" name=""/>
        <dsp:cNvSpPr/>
      </dsp:nvSpPr>
      <dsp:spPr>
        <a:xfrm>
          <a:off x="4898721" y="1563766"/>
          <a:ext cx="1953176" cy="1952833"/>
        </a:xfrm>
        <a:prstGeom prst="ellipse">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Proctored Test</a:t>
          </a:r>
        </a:p>
      </dsp:txBody>
      <dsp:txXfrm>
        <a:off x="5177746" y="1842795"/>
        <a:ext cx="1395126" cy="1394776"/>
      </dsp:txXfrm>
    </dsp:sp>
    <dsp:sp modelId="{A241D330-CBEE-4987-BA97-5E15E071FC06}">
      <dsp:nvSpPr>
        <dsp:cNvPr id="0" name=""/>
        <dsp:cNvSpPr/>
      </dsp:nvSpPr>
      <dsp:spPr>
        <a:xfrm rot="2700000">
          <a:off x="2666502" y="1493862"/>
          <a:ext cx="2092274" cy="2092274"/>
        </a:xfrm>
        <a:prstGeom prst="teardrop">
          <a:avLst>
            <a:gd name="adj" fmla="val 10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B3B31A-87CF-4BBD-9095-3A17947CB700}">
      <dsp:nvSpPr>
        <dsp:cNvPr id="0" name=""/>
        <dsp:cNvSpPr/>
      </dsp:nvSpPr>
      <dsp:spPr>
        <a:xfrm>
          <a:off x="2736500" y="1563766"/>
          <a:ext cx="1953176" cy="1952833"/>
        </a:xfrm>
        <a:prstGeom prst="ellipse">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Online</a:t>
          </a:r>
          <a:r>
            <a:rPr lang="en-US" sz="1900" kern="1200" dirty="0"/>
            <a:t> </a:t>
          </a:r>
          <a:r>
            <a:rPr lang="en-US" sz="1900" b="1" kern="1200" dirty="0"/>
            <a:t>Learning</a:t>
          </a:r>
        </a:p>
      </dsp:txBody>
      <dsp:txXfrm>
        <a:off x="3015525" y="1842795"/>
        <a:ext cx="1395126" cy="1394776"/>
      </dsp:txXfrm>
    </dsp:sp>
    <dsp:sp modelId="{25C45D56-74F7-4978-8CB2-810CA4FEDABA}">
      <dsp:nvSpPr>
        <dsp:cNvPr id="0" name=""/>
        <dsp:cNvSpPr/>
      </dsp:nvSpPr>
      <dsp:spPr>
        <a:xfrm rot="2700000">
          <a:off x="504281" y="1493862"/>
          <a:ext cx="2092274" cy="2092274"/>
        </a:xfrm>
        <a:prstGeom prst="teardrop">
          <a:avLst>
            <a:gd name="adj" fmla="val 10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D64BCF-FB63-4CDC-B784-A04CE9C97D54}">
      <dsp:nvSpPr>
        <dsp:cNvPr id="0" name=""/>
        <dsp:cNvSpPr/>
      </dsp:nvSpPr>
      <dsp:spPr>
        <a:xfrm>
          <a:off x="574279" y="1563766"/>
          <a:ext cx="1953176" cy="1952833"/>
        </a:xfrm>
        <a:prstGeom prst="ellipse">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Industry-Academic Partnership</a:t>
          </a:r>
        </a:p>
      </dsp:txBody>
      <dsp:txXfrm>
        <a:off x="853304" y="1842795"/>
        <a:ext cx="1395126" cy="139477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48E1AF-6343-46AA-8AEF-4C12F4118850}" type="datetimeFigureOut">
              <a:rPr lang="en-US" smtClean="0"/>
              <a:t>3/17/2025</a:t>
            </a:fld>
            <a:endParaRPr lang="en-US" dirty="0"/>
          </a:p>
        </p:txBody>
      </p:sp>
      <p:sp>
        <p:nvSpPr>
          <p:cNvPr id="4" name="Footer Placeholder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2858E0-3D38-47B7-97D4-4FE08D90D359}" type="slidenum">
              <a:rPr lang="en-US" smtClean="0"/>
              <a:t>‹#›</a:t>
            </a:fld>
            <a:endParaRPr lang="en-US"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D2517-63AA-420A-887D-BE60360A8F4D}" type="datetimeFigureOut">
              <a:rPr lang="en-US" noProof="0" smtClean="0"/>
              <a:t>3/17/2025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4ECAD9-32EE-4091-BDA5-6BD15ACC5E58}" type="slidenum">
              <a:rPr lang="en-US" noProof="0" smtClean="0"/>
              <a:t>‹#›</a:t>
            </a:fld>
            <a:endParaRPr lang="en-US"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pragmatic approach and a philosophical approach. But, we need to rethink assessment with a new lens. Is our current system doing the job right?</a:t>
            </a:r>
          </a:p>
        </p:txBody>
      </p:sp>
      <p:sp>
        <p:nvSpPr>
          <p:cNvPr id="4" name="Slide Number Placeholder 3"/>
          <p:cNvSpPr>
            <a:spLocks noGrp="1"/>
          </p:cNvSpPr>
          <p:nvPr>
            <p:ph type="sldNum" sz="quarter" idx="5"/>
          </p:nvPr>
        </p:nvSpPr>
        <p:spPr/>
        <p:txBody>
          <a:bodyPr/>
          <a:lstStyle/>
          <a:p>
            <a:fld id="{B8796F01-7154-41E0-B48B-A6921757531A}" type="slidenum">
              <a:rPr lang="en-CA" smtClean="0"/>
              <a:pPr/>
              <a:t>5</a:t>
            </a:fld>
            <a:endParaRPr lang="en-CA"/>
          </a:p>
        </p:txBody>
      </p:sp>
    </p:spTree>
    <p:extLst>
      <p:ext uri="{BB962C8B-B14F-4D97-AF65-F5344CB8AC3E}">
        <p14:creationId xmlns:p14="http://schemas.microsoft.com/office/powerpoint/2010/main" val="2498979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8796F01-7154-41E0-B48B-A6921757531A}" type="slidenum">
              <a:rPr lang="en-CA" smtClean="0"/>
              <a:pPr/>
              <a:t>19</a:t>
            </a:fld>
            <a:endParaRPr lang="en-CA"/>
          </a:p>
        </p:txBody>
      </p:sp>
    </p:spTree>
    <p:extLst>
      <p:ext uri="{BB962C8B-B14F-4D97-AF65-F5344CB8AC3E}">
        <p14:creationId xmlns:p14="http://schemas.microsoft.com/office/powerpoint/2010/main" val="2741142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47A2C-912E-7EB9-DB16-8C6D5EBC5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B4150-870F-4957-F517-A4BF3E7A7D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AA407-6762-9222-6756-2C91A3FFC975}"/>
              </a:ext>
            </a:extLst>
          </p:cNvPr>
          <p:cNvSpPr>
            <a:spLocks noGrp="1"/>
          </p:cNvSpPr>
          <p:nvPr>
            <p:ph type="body" idx="1"/>
          </p:nvPr>
        </p:nvSpPr>
        <p:spPr/>
        <p:txBody>
          <a:bodyPr/>
          <a:lstStyle/>
          <a:p>
            <a:r>
              <a:rPr lang="en-US"/>
              <a:t>Normally with a presentation element</a:t>
            </a:r>
          </a:p>
          <a:p>
            <a:endParaRPr lang="en-US"/>
          </a:p>
          <a:p>
            <a:r>
              <a:rPr lang="en-US"/>
              <a:t>Project-based learning (PBL) organizes learning around a project and involves answering authentic, real-life challenging questions involving students in constructive investigation (Thomas, 2000). </a:t>
            </a:r>
          </a:p>
          <a:p>
            <a:r>
              <a:rPr lang="en-US"/>
              <a:t>These assessments include presentations and products. These types of products require manual grading based on rubrics.</a:t>
            </a:r>
          </a:p>
          <a:p>
            <a:r>
              <a:rPr lang="en-US"/>
              <a:t> Examples of such skills include:</a:t>
            </a:r>
          </a:p>
          <a:p>
            <a:pPr lvl="1"/>
            <a:r>
              <a:rPr lang="en-US"/>
              <a:t> the ones requiring students to integrate different skills to create a product (a business plan, or lesson plan)</a:t>
            </a:r>
          </a:p>
          <a:p>
            <a:pPr lvl="1"/>
            <a:r>
              <a:rPr lang="en-US"/>
              <a:t>The ones  related to oral communication (</a:t>
            </a:r>
            <a:r>
              <a:rPr lang="en-US" err="1"/>
              <a:t>i.e</a:t>
            </a:r>
            <a:r>
              <a:rPr lang="en-US"/>
              <a:t> interacting with audience, keeping eye contact, tone of voice </a:t>
            </a:r>
            <a:r>
              <a:rPr lang="en-US" err="1"/>
              <a:t>etc</a:t>
            </a:r>
            <a:r>
              <a:rPr lang="en-US"/>
              <a:t>…) which cannot be assessed from written work since they require live or recorded demonstration. </a:t>
            </a:r>
          </a:p>
          <a:p>
            <a:pPr lvl="1"/>
            <a:r>
              <a:rPr lang="en-US"/>
              <a:t>Projects based assessment provides an opportunity for students to work in groups or individually, and the interaction among group members can be analyzed as part of this assessment. Examples of project-based assessment in this sample course included, using </a:t>
            </a:r>
            <a:r>
              <a:rPr lang="en-US" err="1"/>
              <a:t>livebinder</a:t>
            </a:r>
            <a:r>
              <a:rPr lang="en-US"/>
              <a:t> to compile a list of 20 websites that they can use in their future classroom, using smore to create a flyer on computer security for the students and parents etc.</a:t>
            </a:r>
          </a:p>
          <a:p>
            <a:endParaRPr lang="en-US"/>
          </a:p>
          <a:p>
            <a:pPr algn="l" fontAlgn="base"/>
            <a:r>
              <a:rPr lang="en-US" b="1" i="0">
                <a:solidFill>
                  <a:srgbClr val="333333"/>
                </a:solidFill>
                <a:effectLst/>
                <a:latin typeface="Georgia" panose="02040502050405020303" pitchFamily="18" charset="0"/>
              </a:rPr>
              <a:t>Presentations</a:t>
            </a:r>
            <a:endParaRPr lang="en-US" b="0" i="0">
              <a:solidFill>
                <a:srgbClr val="333333"/>
              </a:solidFill>
              <a:effectLst/>
              <a:latin typeface="Georgia" panose="02040502050405020303" pitchFamily="18" charset="0"/>
            </a:endParaRPr>
          </a:p>
          <a:p>
            <a:pPr algn="l" fontAlgn="base">
              <a:buFont typeface="Arial" panose="020B0604020202020204" pitchFamily="34" charset="0"/>
              <a:buChar char="•"/>
            </a:pPr>
            <a:r>
              <a:rPr lang="en-US" b="0" i="0">
                <a:solidFill>
                  <a:srgbClr val="333333"/>
                </a:solidFill>
                <a:effectLst/>
                <a:latin typeface="Georgia" panose="02040502050405020303" pitchFamily="18" charset="0"/>
              </a:rPr>
              <a:t>Presentations can be in the form of informational web pages such as blogs, web-based student-generated quizzes, video/audio, or slide shows.</a:t>
            </a:r>
          </a:p>
          <a:p>
            <a:endParaRPr lang="en-US"/>
          </a:p>
        </p:txBody>
      </p:sp>
      <p:sp>
        <p:nvSpPr>
          <p:cNvPr id="4" name="Slide Number Placeholder 3">
            <a:extLst>
              <a:ext uri="{FF2B5EF4-FFF2-40B4-BE49-F238E27FC236}">
                <a16:creationId xmlns:a16="http://schemas.microsoft.com/office/drawing/2014/main" id="{CAEDB84B-FAD3-F858-6755-3F35472CBEF4}"/>
              </a:ext>
            </a:extLst>
          </p:cNvPr>
          <p:cNvSpPr>
            <a:spLocks noGrp="1"/>
          </p:cNvSpPr>
          <p:nvPr>
            <p:ph type="sldNum" sz="quarter" idx="5"/>
          </p:nvPr>
        </p:nvSpPr>
        <p:spPr/>
        <p:txBody>
          <a:bodyPr/>
          <a:lstStyle/>
          <a:p>
            <a:fld id="{6480E96C-B7CD-41DE-BACC-1E2940B32577}" type="slidenum">
              <a:rPr lang="en-US" smtClean="0"/>
              <a:t>20</a:t>
            </a:fld>
            <a:endParaRPr lang="en-US"/>
          </a:p>
        </p:txBody>
      </p:sp>
    </p:spTree>
    <p:extLst>
      <p:ext uri="{BB962C8B-B14F-4D97-AF65-F5344CB8AC3E}">
        <p14:creationId xmlns:p14="http://schemas.microsoft.com/office/powerpoint/2010/main" val="3396829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a:t>Open book – India</a:t>
            </a:r>
          </a:p>
          <a:p>
            <a:r>
              <a:rPr lang="en-US" dirty="0"/>
              <a:t>Oral assessment in Business School, Griffith University, Australia</a:t>
            </a:r>
          </a:p>
          <a:p>
            <a:r>
              <a:rPr lang="en-US" dirty="0"/>
              <a:t>Mobile Apps in South Africa</a:t>
            </a:r>
          </a:p>
          <a:p>
            <a:r>
              <a:rPr lang="en-US" dirty="0"/>
              <a:t>Online proctoring software in many places.</a:t>
            </a:r>
          </a:p>
          <a:p>
            <a:r>
              <a:rPr lang="en-US" dirty="0"/>
              <a:t> A study in the North America revealed 64% of teachers changed assignments and exam during the COVID-19, whereas 46% also dropped some assignment or exam. (Johnson </a:t>
            </a:r>
            <a:r>
              <a:rPr lang="en-US" dirty="0" err="1"/>
              <a:t>etal</a:t>
            </a:r>
            <a:r>
              <a:rPr lang="en-US" dirty="0"/>
              <a:t>, 2021)</a:t>
            </a:r>
            <a:endParaRPr lang="en-CA" dirty="0"/>
          </a:p>
        </p:txBody>
      </p:sp>
      <p:sp>
        <p:nvSpPr>
          <p:cNvPr id="4" name="Slide Number Placeholder 3"/>
          <p:cNvSpPr>
            <a:spLocks noGrp="1"/>
          </p:cNvSpPr>
          <p:nvPr>
            <p:ph type="sldNum" sz="quarter" idx="5"/>
          </p:nvPr>
        </p:nvSpPr>
        <p:spPr/>
        <p:txBody>
          <a:bodyPr/>
          <a:lstStyle/>
          <a:p>
            <a:fld id="{4DB89DD0-1E8D-4B61-ADE9-B87318B81BF8}" type="slidenum">
              <a:rPr lang="en-US" smtClean="0"/>
              <a:t>21</a:t>
            </a:fld>
            <a:endParaRPr lang="en-US" dirty="0"/>
          </a:p>
        </p:txBody>
      </p:sp>
    </p:spTree>
    <p:extLst>
      <p:ext uri="{BB962C8B-B14F-4D97-AF65-F5344CB8AC3E}">
        <p14:creationId xmlns:p14="http://schemas.microsoft.com/office/powerpoint/2010/main" val="833804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8796F01-7154-41E0-B48B-A6921757531A}" type="slidenum">
              <a:rPr lang="en-CA" smtClean="0"/>
              <a:pPr/>
              <a:t>25</a:t>
            </a:fld>
            <a:endParaRPr lang="en-CA"/>
          </a:p>
        </p:txBody>
      </p:sp>
    </p:spTree>
    <p:extLst>
      <p:ext uri="{BB962C8B-B14F-4D97-AF65-F5344CB8AC3E}">
        <p14:creationId xmlns:p14="http://schemas.microsoft.com/office/powerpoint/2010/main" val="1919583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4F6FFD71-0FC1-4B3B-A0F1-6A1FF688BBE5}" type="slidenum">
              <a:rPr lang="en-US" smtClean="0"/>
              <a:pPr>
                <a:defRPr/>
              </a:pPr>
              <a:t>32</a:t>
            </a:fld>
            <a:endParaRPr lang="en-US"/>
          </a:p>
        </p:txBody>
      </p:sp>
    </p:spTree>
    <p:extLst>
      <p:ext uri="{BB962C8B-B14F-4D97-AF65-F5344CB8AC3E}">
        <p14:creationId xmlns:p14="http://schemas.microsoft.com/office/powerpoint/2010/main" val="3195903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8796F01-7154-41E0-B48B-A6921757531A}" type="slidenum">
              <a:rPr lang="en-CA" smtClean="0"/>
              <a:pPr/>
              <a:t>33</a:t>
            </a:fld>
            <a:endParaRPr lang="en-CA"/>
          </a:p>
        </p:txBody>
      </p:sp>
    </p:spTree>
    <p:extLst>
      <p:ext uri="{BB962C8B-B14F-4D97-AF65-F5344CB8AC3E}">
        <p14:creationId xmlns:p14="http://schemas.microsoft.com/office/powerpoint/2010/main" val="1749319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An AI-based service that uses Natural Language Processing technology such as ChatGPT can reduce teacher’s time spent on mundane tasks. Can help the teacher with improved monitoring can serve as an assistant to the teacher in generating lesson plans or to create tests; can create images for teaching from text commands of the teacher. Using new AI services, micro-courses can be created using simple textual description.</a:t>
            </a:r>
            <a:endParaRPr lang="en-CA">
              <a:cs typeface="Calibri"/>
            </a:endParaRPr>
          </a:p>
          <a:p>
            <a:endParaRPr lang="en-CA"/>
          </a:p>
          <a:p>
            <a:r>
              <a:rPr lang="en-CA"/>
              <a:t>A Large Language Model (LLM)</a:t>
            </a:r>
            <a:endParaRPr lang="en-CA">
              <a:cs typeface="Calibri"/>
            </a:endParaRPr>
          </a:p>
          <a:p>
            <a:r>
              <a:rPr lang="en-CA"/>
              <a:t>	Trained on massive quantities of data</a:t>
            </a:r>
            <a:endParaRPr lang="en-CA">
              <a:cs typeface="Calibri"/>
            </a:endParaRPr>
          </a:p>
          <a:p>
            <a:r>
              <a:rPr lang="en-CA"/>
              <a:t>		To generate human-like text</a:t>
            </a:r>
            <a:endParaRPr lang="en-CA">
              <a:cs typeface="Calibri"/>
            </a:endParaRPr>
          </a:p>
          <a:p>
            <a:r>
              <a:rPr lang="en-CA">
                <a:highlight>
                  <a:srgbClr val="FFFF00"/>
                </a:highlight>
              </a:rPr>
              <a:t>G(</a:t>
            </a:r>
            <a:r>
              <a:rPr lang="en-CA" err="1">
                <a:highlight>
                  <a:srgbClr val="FFFF00"/>
                </a:highlight>
              </a:rPr>
              <a:t>enerative</a:t>
            </a:r>
            <a:r>
              <a:rPr lang="en-CA">
                <a:highlight>
                  <a:srgbClr val="FFFF00"/>
                </a:highlight>
              </a:rPr>
              <a:t>) P(re-trained) T(</a:t>
            </a:r>
            <a:r>
              <a:rPr lang="en-CA" err="1">
                <a:highlight>
                  <a:srgbClr val="FFFF00"/>
                </a:highlight>
              </a:rPr>
              <a:t>ransformer</a:t>
            </a:r>
            <a:r>
              <a:rPr lang="en-CA">
                <a:highlight>
                  <a:srgbClr val="FFFF00"/>
                </a:highlight>
              </a:rPr>
              <a:t>)</a:t>
            </a:r>
            <a:endParaRPr lang="en-CA">
              <a:highlight>
                <a:srgbClr val="FFFF00"/>
              </a:highlight>
              <a:cs typeface="Calibri"/>
            </a:endParaRPr>
          </a:p>
          <a:p>
            <a:endParaRPr lang="en-CA"/>
          </a:p>
          <a:p>
            <a:r>
              <a:rPr lang="en-CA"/>
              <a:t>Transformer is an advanced AI technology developed in 2017- an example is language translation</a:t>
            </a:r>
            <a:endParaRPr lang="en-CA">
              <a:cs typeface="Calibri"/>
            </a:endParaRPr>
          </a:p>
          <a:p>
            <a:endParaRPr lang="en-CA">
              <a:cs typeface="Calibri"/>
            </a:endParaRPr>
          </a:p>
          <a:p>
            <a:r>
              <a:rPr lang="en-CA">
                <a:cs typeface="Calibri"/>
              </a:rPr>
              <a:t>Much wider capabilities in May 2023 through plugins</a:t>
            </a:r>
          </a:p>
          <a:p>
            <a:endParaRPr lang="en-CA"/>
          </a:p>
        </p:txBody>
      </p:sp>
      <p:sp>
        <p:nvSpPr>
          <p:cNvPr id="4" name="Slide Number Placeholder 3"/>
          <p:cNvSpPr>
            <a:spLocks noGrp="1"/>
          </p:cNvSpPr>
          <p:nvPr>
            <p:ph type="sldNum" sz="quarter" idx="5"/>
          </p:nvPr>
        </p:nvSpPr>
        <p:spPr/>
        <p:txBody>
          <a:bodyPr/>
          <a:lstStyle/>
          <a:p>
            <a:fld id="{648BB336-A23A-480D-A52C-6EA85BA22483}" type="slidenum">
              <a:rPr lang="en-CA" smtClean="0"/>
              <a:t>35</a:t>
            </a:fld>
            <a:endParaRPr lang="en-CA"/>
          </a:p>
        </p:txBody>
      </p:sp>
    </p:spTree>
    <p:extLst>
      <p:ext uri="{BB962C8B-B14F-4D97-AF65-F5344CB8AC3E}">
        <p14:creationId xmlns:p14="http://schemas.microsoft.com/office/powerpoint/2010/main" val="4000943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b900133c2d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b900133c2d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587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b95e512715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b95e512715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505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b900133c2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b900133c2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0075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Assessment is a process of measurement. It is about finding out the worth or value of something. For educators, it is about learning. Sometimes, it is also considered as evaluation or examination. Evaluation is used more in the context of programme evaluation, and examination is about conducting a test. So, I prefer assessment, which could be ‘assessment of learning’, ‘assessment for learning’ and ‘assessment as learning’.  While the former is summative, the latter is formative, and the last one is about treating assessment itself as a learning process, whereby the learners develop meta-cognitive skills to  monitor and reflect their own learning process.</a:t>
            </a:r>
          </a:p>
        </p:txBody>
      </p:sp>
      <p:sp>
        <p:nvSpPr>
          <p:cNvPr id="4" name="Slide Number Placeholder 3"/>
          <p:cNvSpPr>
            <a:spLocks noGrp="1"/>
          </p:cNvSpPr>
          <p:nvPr>
            <p:ph type="sldNum" sz="quarter" idx="5"/>
          </p:nvPr>
        </p:nvSpPr>
        <p:spPr/>
        <p:txBody>
          <a:bodyPr/>
          <a:lstStyle/>
          <a:p>
            <a:fld id="{B8796F01-7154-41E0-B48B-A6921757531A}" type="slidenum">
              <a:rPr lang="en-CA" smtClean="0"/>
              <a:pPr/>
              <a:t>6</a:t>
            </a:fld>
            <a:endParaRPr lang="en-CA"/>
          </a:p>
        </p:txBody>
      </p:sp>
    </p:spTree>
    <p:extLst>
      <p:ext uri="{BB962C8B-B14F-4D97-AF65-F5344CB8AC3E}">
        <p14:creationId xmlns:p14="http://schemas.microsoft.com/office/powerpoint/2010/main" val="764744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ba32ebfd9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ba32ebfd9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3378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ba33c62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ba33c62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1152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ba33c62c68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ba33c62c68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1424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b900133c2d_0_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b900133c2d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1570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b900133c2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b900133c2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8154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b95e5127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b95e5127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9129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b900133c2d_0_1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b900133c2d_0_1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7896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b95e51271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b95e51271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4457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ba420a880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ba420a880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2329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ba420a880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ba420a880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498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D57B1-8080-EC15-E168-85E21E78AF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AD8500-D3CF-16E4-7983-AD23FFCF6B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EBEE08-76FE-56DE-8BCB-36F116773198}"/>
              </a:ext>
            </a:extLst>
          </p:cNvPr>
          <p:cNvSpPr>
            <a:spLocks noGrp="1"/>
          </p:cNvSpPr>
          <p:nvPr>
            <p:ph type="body" idx="1"/>
          </p:nvPr>
        </p:nvSpPr>
        <p:spPr/>
        <p:txBody>
          <a:bodyPr/>
          <a:lstStyle/>
          <a:p>
            <a:pPr eaLnBrk="1" hangingPunct="1">
              <a:spcBef>
                <a:spcPct val="0"/>
              </a:spcBef>
              <a:buFont typeface="Wingdings" panose="05000000000000000000" pitchFamily="2" charset="2"/>
              <a:buNone/>
            </a:pPr>
            <a:endParaRPr lang="en-US" altLang="en-US"/>
          </a:p>
          <a:p>
            <a:endParaRPr lang="en-US"/>
          </a:p>
        </p:txBody>
      </p:sp>
      <p:sp>
        <p:nvSpPr>
          <p:cNvPr id="4" name="Slide Number Placeholder 3">
            <a:extLst>
              <a:ext uri="{FF2B5EF4-FFF2-40B4-BE49-F238E27FC236}">
                <a16:creationId xmlns:a16="http://schemas.microsoft.com/office/drawing/2014/main" id="{58924525-1D8D-DA92-4866-93BCCE09CBF2}"/>
              </a:ext>
            </a:extLst>
          </p:cNvPr>
          <p:cNvSpPr>
            <a:spLocks noGrp="1"/>
          </p:cNvSpPr>
          <p:nvPr>
            <p:ph type="sldNum" sz="quarter" idx="5"/>
          </p:nvPr>
        </p:nvSpPr>
        <p:spPr/>
        <p:txBody>
          <a:bodyPr/>
          <a:lstStyle/>
          <a:p>
            <a:fld id="{6480E96C-B7CD-41DE-BACC-1E2940B32577}" type="slidenum">
              <a:rPr lang="en-US" smtClean="0"/>
              <a:t>7</a:t>
            </a:fld>
            <a:endParaRPr lang="en-US"/>
          </a:p>
        </p:txBody>
      </p:sp>
    </p:spTree>
    <p:extLst>
      <p:ext uri="{BB962C8B-B14F-4D97-AF65-F5344CB8AC3E}">
        <p14:creationId xmlns:p14="http://schemas.microsoft.com/office/powerpoint/2010/main" val="968466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ba420a880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ba420a880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149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ba420a8803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ba420a880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0711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ba420a8803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ba420a8803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981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ba420a880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ba420a880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a:solidFill>
                <a:srgbClr val="0D0D0D"/>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210640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b900133c2d_0_1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b900133c2d_0_1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444489">
              <a:lnSpc>
                <a:spcPct val="130000"/>
              </a:lnSpc>
              <a:spcBef>
                <a:spcPts val="2667"/>
              </a:spcBef>
              <a:buClr>
                <a:srgbClr val="212121"/>
              </a:buClr>
              <a:buSzPts val="1650"/>
              <a:buFont typeface="Montserrat"/>
              <a:buChar char="❏"/>
            </a:pPr>
            <a:r>
              <a:rPr lang="en-GB" sz="1200" dirty="0">
                <a:solidFill>
                  <a:srgbClr val="212121"/>
                </a:solidFill>
                <a:highlight>
                  <a:srgbClr val="FFFFFF"/>
                </a:highlight>
                <a:latin typeface="Montserrat"/>
                <a:ea typeface="Montserrat"/>
                <a:cs typeface="Montserrat"/>
                <a:sym typeface="Montserrat"/>
              </a:rPr>
              <a:t>One important element of authentic assessment is scaffolding </a:t>
            </a:r>
          </a:p>
          <a:p>
            <a:pPr indent="-444489">
              <a:lnSpc>
                <a:spcPct val="130000"/>
              </a:lnSpc>
              <a:buClr>
                <a:srgbClr val="212121"/>
              </a:buClr>
              <a:buSzPts val="1650"/>
              <a:buFont typeface="Montserrat"/>
              <a:buChar char="❏"/>
            </a:pPr>
            <a:r>
              <a:rPr lang="en-GB" sz="1200" dirty="0">
                <a:solidFill>
                  <a:srgbClr val="212121"/>
                </a:solidFill>
                <a:highlight>
                  <a:srgbClr val="FFFFFF"/>
                </a:highlight>
                <a:latin typeface="Montserrat"/>
                <a:ea typeface="Montserrat"/>
                <a:cs typeface="Montserrat"/>
                <a:sym typeface="Montserrat"/>
              </a:rPr>
              <a:t>Scaffolding is “an instructional strategy to provide students with a framework that guides and supports their learning”</a:t>
            </a:r>
          </a:p>
          <a:p>
            <a:pPr indent="-444489">
              <a:lnSpc>
                <a:spcPct val="130000"/>
              </a:lnSpc>
              <a:buClr>
                <a:srgbClr val="212121"/>
              </a:buClr>
              <a:buSzPts val="1650"/>
              <a:buFont typeface="Montserrat"/>
              <a:buChar char="❏"/>
            </a:pPr>
            <a:r>
              <a:rPr lang="en-GB" sz="1200" dirty="0">
                <a:solidFill>
                  <a:srgbClr val="212121"/>
                </a:solidFill>
                <a:highlight>
                  <a:srgbClr val="FFFFFF"/>
                </a:highlight>
                <a:latin typeface="Montserrat"/>
                <a:ea typeface="Montserrat"/>
                <a:cs typeface="Montserrat"/>
                <a:sym typeface="Montserrat"/>
              </a:rPr>
              <a:t>Strong scaffolding is essential for authentic assessments, as learners may still be developing the necessary skills for completing the tasks</a:t>
            </a:r>
          </a:p>
          <a:p>
            <a:pPr indent="-444489">
              <a:lnSpc>
                <a:spcPct val="130000"/>
              </a:lnSpc>
              <a:buClr>
                <a:srgbClr val="212121"/>
              </a:buClr>
              <a:buSzPts val="1650"/>
              <a:buFont typeface="Montserrat"/>
              <a:buChar char="❏"/>
            </a:pPr>
            <a:r>
              <a:rPr lang="en-GB" sz="1200" dirty="0">
                <a:solidFill>
                  <a:srgbClr val="212121"/>
                </a:solidFill>
                <a:highlight>
                  <a:srgbClr val="FFFFFF"/>
                </a:highlight>
                <a:latin typeface="Montserrat"/>
                <a:ea typeface="Montserrat"/>
                <a:cs typeface="Montserrat"/>
                <a:sym typeface="Montserrat"/>
              </a:rPr>
              <a:t>The goal of scaffolding is not to make learners dependent upon this guidance, but to help them build their own abilities and work independently</a:t>
            </a:r>
          </a:p>
          <a:p>
            <a:pPr indent="-444489">
              <a:lnSpc>
                <a:spcPct val="130000"/>
              </a:lnSpc>
              <a:buClr>
                <a:srgbClr val="212121"/>
              </a:buClr>
              <a:buSzPts val="1650"/>
              <a:buFont typeface="Montserrat"/>
              <a:buChar char="❏"/>
            </a:pPr>
            <a:r>
              <a:rPr lang="en-GB" sz="1200" dirty="0">
                <a:solidFill>
                  <a:srgbClr val="212121"/>
                </a:solidFill>
                <a:highlight>
                  <a:srgbClr val="FFFFFF"/>
                </a:highlight>
                <a:latin typeface="Montserrat"/>
                <a:ea typeface="Montserrat"/>
                <a:cs typeface="Montserrat"/>
                <a:sym typeface="Montserrat"/>
              </a:rPr>
              <a:t>Tailor scaffolding to what the learners most need and gradually reduce the supports as they progress through the assessment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32146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b900133c2d_0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b900133c2d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444489">
              <a:lnSpc>
                <a:spcPct val="130000"/>
              </a:lnSpc>
              <a:spcBef>
                <a:spcPts val="2667"/>
              </a:spcBef>
              <a:buClr>
                <a:srgbClr val="212121"/>
              </a:buClr>
              <a:buSzPts val="1650"/>
              <a:buFont typeface="Montserrat"/>
              <a:buChar char="❏"/>
            </a:pPr>
            <a:r>
              <a:rPr lang="en-GB" sz="1200" dirty="0">
                <a:solidFill>
                  <a:srgbClr val="212121"/>
                </a:solidFill>
                <a:highlight>
                  <a:srgbClr val="FFFFFF"/>
                </a:highlight>
                <a:latin typeface="Montserrat"/>
                <a:ea typeface="Montserrat"/>
                <a:cs typeface="Montserrat"/>
                <a:sym typeface="Montserrat"/>
              </a:rPr>
              <a:t>One important element of authentic assessment is scaffolding </a:t>
            </a:r>
          </a:p>
          <a:p>
            <a:pPr indent="-444489">
              <a:lnSpc>
                <a:spcPct val="130000"/>
              </a:lnSpc>
              <a:buClr>
                <a:srgbClr val="212121"/>
              </a:buClr>
              <a:buSzPts val="1650"/>
              <a:buFont typeface="Montserrat"/>
              <a:buChar char="❏"/>
            </a:pPr>
            <a:r>
              <a:rPr lang="en-GB" sz="1200" dirty="0">
                <a:solidFill>
                  <a:srgbClr val="212121"/>
                </a:solidFill>
                <a:highlight>
                  <a:srgbClr val="FFFFFF"/>
                </a:highlight>
                <a:latin typeface="Montserrat"/>
                <a:ea typeface="Montserrat"/>
                <a:cs typeface="Montserrat"/>
                <a:sym typeface="Montserrat"/>
              </a:rPr>
              <a:t>Scaffolding is “an instructional strategy to provide students with a framework that guides and supports their learning”</a:t>
            </a:r>
          </a:p>
          <a:p>
            <a:pPr indent="-444489">
              <a:lnSpc>
                <a:spcPct val="130000"/>
              </a:lnSpc>
              <a:buClr>
                <a:srgbClr val="212121"/>
              </a:buClr>
              <a:buSzPts val="1650"/>
              <a:buFont typeface="Montserrat"/>
              <a:buChar char="❏"/>
            </a:pPr>
            <a:r>
              <a:rPr lang="en-GB" sz="1200" dirty="0">
                <a:solidFill>
                  <a:srgbClr val="212121"/>
                </a:solidFill>
                <a:highlight>
                  <a:srgbClr val="FFFFFF"/>
                </a:highlight>
                <a:latin typeface="Montserrat"/>
                <a:ea typeface="Montserrat"/>
                <a:cs typeface="Montserrat"/>
                <a:sym typeface="Montserrat"/>
              </a:rPr>
              <a:t>Strong scaffolding is essential for authentic assessments, as learners may still be developing the necessary skills for completing the tasks</a:t>
            </a:r>
          </a:p>
          <a:p>
            <a:pPr indent="-444489">
              <a:lnSpc>
                <a:spcPct val="130000"/>
              </a:lnSpc>
              <a:buClr>
                <a:srgbClr val="212121"/>
              </a:buClr>
              <a:buSzPts val="1650"/>
              <a:buFont typeface="Montserrat"/>
              <a:buChar char="❏"/>
            </a:pPr>
            <a:r>
              <a:rPr lang="en-GB" sz="1200" dirty="0">
                <a:solidFill>
                  <a:srgbClr val="212121"/>
                </a:solidFill>
                <a:highlight>
                  <a:srgbClr val="FFFFFF"/>
                </a:highlight>
                <a:latin typeface="Montserrat"/>
                <a:ea typeface="Montserrat"/>
                <a:cs typeface="Montserrat"/>
                <a:sym typeface="Montserrat"/>
              </a:rPr>
              <a:t>The goal of scaffolding is not to make learners dependent upon this guidance, but to help them build their own abilities and work independently</a:t>
            </a:r>
          </a:p>
          <a:p>
            <a:pPr indent="-444489">
              <a:lnSpc>
                <a:spcPct val="130000"/>
              </a:lnSpc>
              <a:buClr>
                <a:srgbClr val="212121"/>
              </a:buClr>
              <a:buSzPts val="1650"/>
              <a:buFont typeface="Montserrat"/>
              <a:buChar char="❏"/>
            </a:pPr>
            <a:r>
              <a:rPr lang="en-GB" sz="1200" dirty="0">
                <a:solidFill>
                  <a:srgbClr val="212121"/>
                </a:solidFill>
                <a:highlight>
                  <a:srgbClr val="FFFFFF"/>
                </a:highlight>
                <a:latin typeface="Montserrat"/>
                <a:ea typeface="Montserrat"/>
                <a:cs typeface="Montserrat"/>
                <a:sym typeface="Montserrat"/>
              </a:rPr>
              <a:t>Tailor scaffolding to what the learners most need and gradually reduce the supports as they progress through the assessment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614141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b900133c2d_0_1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b900133c2d_0_1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3209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F927D9-A366-D54F-BE5E-1A4C00221075}" type="slidenum">
              <a:rPr lang="en-US" smtClean="0"/>
              <a:t>57</a:t>
            </a:fld>
            <a:endParaRPr lang="en-US"/>
          </a:p>
        </p:txBody>
      </p:sp>
    </p:spTree>
    <p:extLst>
      <p:ext uri="{BB962C8B-B14F-4D97-AF65-F5344CB8AC3E}">
        <p14:creationId xmlns:p14="http://schemas.microsoft.com/office/powerpoint/2010/main" val="371516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E3454-7289-578C-A51F-D33B423B8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672D96-B250-931B-FCC7-7BD47216B7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D23F41-46CF-2FE6-1AE1-76289E1AA28B}"/>
              </a:ext>
            </a:extLst>
          </p:cNvPr>
          <p:cNvSpPr>
            <a:spLocks noGrp="1"/>
          </p:cNvSpPr>
          <p:nvPr>
            <p:ph type="body" idx="1"/>
          </p:nvPr>
        </p:nvSpPr>
        <p:spPr/>
        <p:txBody>
          <a:bodyPr/>
          <a:lstStyle/>
          <a:p>
            <a:pPr eaLnBrk="1" hangingPunct="1">
              <a:spcBef>
                <a:spcPct val="0"/>
              </a:spcBef>
              <a:buFont typeface="Wingdings" panose="05000000000000000000" pitchFamily="2" charset="2"/>
              <a:buNone/>
            </a:pPr>
            <a:endParaRPr lang="en-US" altLang="en-US"/>
          </a:p>
          <a:p>
            <a:endParaRPr lang="en-US"/>
          </a:p>
        </p:txBody>
      </p:sp>
      <p:sp>
        <p:nvSpPr>
          <p:cNvPr id="4" name="Slide Number Placeholder 3">
            <a:extLst>
              <a:ext uri="{FF2B5EF4-FFF2-40B4-BE49-F238E27FC236}">
                <a16:creationId xmlns:a16="http://schemas.microsoft.com/office/drawing/2014/main" id="{152B638D-5BE0-21E1-29D0-623D1F1CD900}"/>
              </a:ext>
            </a:extLst>
          </p:cNvPr>
          <p:cNvSpPr>
            <a:spLocks noGrp="1"/>
          </p:cNvSpPr>
          <p:nvPr>
            <p:ph type="sldNum" sz="quarter" idx="5"/>
          </p:nvPr>
        </p:nvSpPr>
        <p:spPr/>
        <p:txBody>
          <a:bodyPr/>
          <a:lstStyle/>
          <a:p>
            <a:fld id="{6480E96C-B7CD-41DE-BACC-1E2940B32577}" type="slidenum">
              <a:rPr lang="en-US" smtClean="0"/>
              <a:t>9</a:t>
            </a:fld>
            <a:endParaRPr lang="en-US"/>
          </a:p>
        </p:txBody>
      </p:sp>
    </p:spTree>
    <p:extLst>
      <p:ext uri="{BB962C8B-B14F-4D97-AF65-F5344CB8AC3E}">
        <p14:creationId xmlns:p14="http://schemas.microsoft.com/office/powerpoint/2010/main" val="4198148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26A3E-77C2-2F96-1D5A-061439B5E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7DDAF-66C8-5825-5AF6-D56DB7398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97F28-CA2A-E38C-F279-483CBD19B9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F14DBEF-344E-FEA5-9C61-D24278421C5C}"/>
              </a:ext>
            </a:extLst>
          </p:cNvPr>
          <p:cNvSpPr>
            <a:spLocks noGrp="1"/>
          </p:cNvSpPr>
          <p:nvPr>
            <p:ph type="sldNum" sz="quarter" idx="5"/>
          </p:nvPr>
        </p:nvSpPr>
        <p:spPr/>
        <p:txBody>
          <a:bodyPr/>
          <a:lstStyle/>
          <a:p>
            <a:fld id="{6480E96C-B7CD-41DE-BACC-1E2940B32577}" type="slidenum">
              <a:rPr lang="en-US" smtClean="0"/>
              <a:t>10</a:t>
            </a:fld>
            <a:endParaRPr lang="en-US"/>
          </a:p>
        </p:txBody>
      </p:sp>
    </p:spTree>
    <p:extLst>
      <p:ext uri="{BB962C8B-B14F-4D97-AF65-F5344CB8AC3E}">
        <p14:creationId xmlns:p14="http://schemas.microsoft.com/office/powerpoint/2010/main" val="3227659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DE053-B260-4589-9A71-44E6528E1EE0}"/>
            </a:ext>
          </a:extLst>
        </p:cNvPr>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3D364C76-CF22-D4E1-DAF5-C46B3EC370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7C79A055-ADAC-307A-65FF-F4060AB757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a:extLst>
              <a:ext uri="{FF2B5EF4-FFF2-40B4-BE49-F238E27FC236}">
                <a16:creationId xmlns:a16="http://schemas.microsoft.com/office/drawing/2014/main" id="{C404D07B-E9DA-E40C-E931-E3F81860B3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23286B2-C4CE-4932-80D6-10B61A7BBB3C}" type="slidenum">
              <a:rPr lang="en-US" altLang="en-US" smtClean="0"/>
              <a:pPr/>
              <a:t>11</a:t>
            </a:fld>
            <a:endParaRPr lang="en-US" altLang="en-US"/>
          </a:p>
        </p:txBody>
      </p:sp>
    </p:spTree>
    <p:extLst>
      <p:ext uri="{BB962C8B-B14F-4D97-AF65-F5344CB8AC3E}">
        <p14:creationId xmlns:p14="http://schemas.microsoft.com/office/powerpoint/2010/main" val="881162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F389B-849C-DEF3-3AB7-29B1CCE1C5CF}"/>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AD018A1D-D2CC-6335-34C2-68D9A97A58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0FAC8FA-4A10-D9B8-1206-F3B7522DDB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1F9E5060-74BB-192A-0B4D-4F9C1E15D0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43DC2B4-3474-4CCA-B6AD-353C9CB20084}" type="slidenum">
              <a:rPr lang="en-US" altLang="en-US" smtClean="0"/>
              <a:pPr/>
              <a:t>13</a:t>
            </a:fld>
            <a:endParaRPr lang="en-US" altLang="en-US"/>
          </a:p>
        </p:txBody>
      </p:sp>
    </p:spTree>
    <p:extLst>
      <p:ext uri="{BB962C8B-B14F-4D97-AF65-F5344CB8AC3E}">
        <p14:creationId xmlns:p14="http://schemas.microsoft.com/office/powerpoint/2010/main" val="2136692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6F27F-9AE6-EEAD-F181-4527F27E3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3DA13-254A-E22C-4C48-691181D2E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3BBFB3-A351-E80E-1430-34B0D2E160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These are selected response type of assessment. In this type of assessment, students are usually given choices to select one or more answers from many. Comprehension type assessments aim for students to understand remember and/or memorize concepts and ideas (Van den Broek et al., 2005). They are mostly meant for formative type assessment as they are quicker tools to gather information that can be used to monitor student learning and make necessary adjustments (Cornelius, 2013; </a:t>
            </a:r>
            <a:r>
              <a:rPr lang="en-US" err="1"/>
              <a:t>Wormeli</a:t>
            </a:r>
            <a:r>
              <a:rPr lang="en-US"/>
              <a:t>, 2007 ; Tomlinson, 1999). These include assessment such as multiple-choice, true false, matching ranging etc.</a:t>
            </a:r>
          </a:p>
          <a:p>
            <a:endParaRPr lang="en-US"/>
          </a:p>
          <a:p>
            <a:pPr algn="l" fontAlgn="base"/>
            <a:r>
              <a:rPr lang="en-US" b="1" i="0">
                <a:solidFill>
                  <a:srgbClr val="333333"/>
                </a:solidFill>
                <a:effectLst/>
                <a:latin typeface="Georgia" panose="02040502050405020303" pitchFamily="18" charset="0"/>
              </a:rPr>
              <a:t>Quiz (short answer, multiple choice)</a:t>
            </a:r>
            <a:endParaRPr lang="en-US" b="0" i="0">
              <a:solidFill>
                <a:srgbClr val="333333"/>
              </a:solidFill>
              <a:effectLst/>
              <a:latin typeface="Georgia" panose="02040502050405020303" pitchFamily="18" charset="0"/>
            </a:endParaRPr>
          </a:p>
          <a:p>
            <a:pPr algn="l" fontAlgn="base">
              <a:buFont typeface="Arial" panose="020B0604020202020204" pitchFamily="34" charset="0"/>
              <a:buChar char="•"/>
            </a:pPr>
            <a:r>
              <a:rPr lang="en-US" b="0" i="0">
                <a:solidFill>
                  <a:srgbClr val="333333"/>
                </a:solidFill>
                <a:effectLst/>
                <a:latin typeface="Georgia" panose="02040502050405020303" pitchFamily="18" charset="0"/>
              </a:rPr>
              <a:t>Short but frequent quizzes can help both the instructor and the student track their learning progress. A quiz can be just 10-15 questions long to provide sufficient information for feedback.</a:t>
            </a:r>
          </a:p>
          <a:p>
            <a:pPr algn="l" fontAlgn="base">
              <a:buFont typeface="Arial" panose="020B0604020202020204" pitchFamily="34" charset="0"/>
              <a:buChar char="•"/>
            </a:pPr>
            <a:r>
              <a:rPr lang="en-US" b="0" i="0">
                <a:solidFill>
                  <a:srgbClr val="333333"/>
                </a:solidFill>
                <a:effectLst/>
                <a:latin typeface="Georgia" panose="02040502050405020303" pitchFamily="18" charset="0"/>
              </a:rPr>
              <a:t>For multiple choice quizzes, automated grading can save instructors time and provide quick feedback for students.</a:t>
            </a:r>
          </a:p>
          <a:p>
            <a:pPr algn="l" fontAlgn="base">
              <a:buFont typeface="Arial" panose="020B0604020202020204" pitchFamily="34" charset="0"/>
              <a:buChar char="•"/>
            </a:pPr>
            <a:r>
              <a:rPr lang="en-US" b="0" i="0">
                <a:solidFill>
                  <a:srgbClr val="333333"/>
                </a:solidFill>
                <a:effectLst/>
                <a:latin typeface="Georgia" panose="02040502050405020303" pitchFamily="18" charset="0"/>
              </a:rPr>
              <a:t>For short answer or short constructed response items, instructors may want to provide additional commentary feedback through emails or through the use of a private communication platform in a Learning Management System.</a:t>
            </a:r>
          </a:p>
          <a:p>
            <a:endParaRPr lang="en-US"/>
          </a:p>
        </p:txBody>
      </p:sp>
      <p:sp>
        <p:nvSpPr>
          <p:cNvPr id="4" name="Slide Number Placeholder 3">
            <a:extLst>
              <a:ext uri="{FF2B5EF4-FFF2-40B4-BE49-F238E27FC236}">
                <a16:creationId xmlns:a16="http://schemas.microsoft.com/office/drawing/2014/main" id="{E080FE65-60C4-F769-8FE7-0DF4679F1CC2}"/>
              </a:ext>
            </a:extLst>
          </p:cNvPr>
          <p:cNvSpPr>
            <a:spLocks noGrp="1"/>
          </p:cNvSpPr>
          <p:nvPr>
            <p:ph type="sldNum" sz="quarter" idx="5"/>
          </p:nvPr>
        </p:nvSpPr>
        <p:spPr/>
        <p:txBody>
          <a:bodyPr/>
          <a:lstStyle/>
          <a:p>
            <a:fld id="{6480E96C-B7CD-41DE-BACC-1E2940B32577}" type="slidenum">
              <a:rPr lang="en-US" smtClean="0"/>
              <a:t>17</a:t>
            </a:fld>
            <a:endParaRPr lang="en-US"/>
          </a:p>
        </p:txBody>
      </p:sp>
    </p:spTree>
    <p:extLst>
      <p:ext uri="{BB962C8B-B14F-4D97-AF65-F5344CB8AC3E}">
        <p14:creationId xmlns:p14="http://schemas.microsoft.com/office/powerpoint/2010/main" val="2425000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B7401-8ADF-A146-6F57-BA88554E0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2AF12-5EF0-C5EA-8D89-CE8AA381D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11B0F6-FFEC-CBE4-27D5-F3F632CE2599}"/>
              </a:ext>
            </a:extLst>
          </p:cNvPr>
          <p:cNvSpPr>
            <a:spLocks noGrp="1"/>
          </p:cNvSpPr>
          <p:nvPr>
            <p:ph type="body" idx="1"/>
          </p:nvPr>
        </p:nvSpPr>
        <p:spPr/>
        <p:txBody>
          <a:bodyPr/>
          <a:lstStyle/>
          <a:p>
            <a:pPr algn="l" fontAlgn="base">
              <a:buFont typeface="Arial" panose="020B0604020202020204" pitchFamily="34" charset="0"/>
              <a:buChar char="•"/>
            </a:pPr>
            <a:r>
              <a:rPr lang="en-US" b="0" i="0">
                <a:solidFill>
                  <a:srgbClr val="333333"/>
                </a:solidFill>
                <a:effectLst/>
                <a:latin typeface="Georgia" panose="02040502050405020303" pitchFamily="18" charset="0"/>
              </a:rPr>
              <a:t>Instructors can use mechanism in Learning Management Systems to increase academic integrity (</a:t>
            </a:r>
            <a:r>
              <a:rPr lang="en-US" b="0" i="1">
                <a:solidFill>
                  <a:srgbClr val="333333"/>
                </a:solidFill>
                <a:effectLst/>
                <a:latin typeface="Georgia" panose="02040502050405020303" pitchFamily="18" charset="0"/>
              </a:rPr>
              <a:t>see Academic Integrity section of the module</a:t>
            </a:r>
            <a:r>
              <a:rPr lang="en-US" b="0" i="0">
                <a:solidFill>
                  <a:srgbClr val="333333"/>
                </a:solidFill>
                <a:effectLst/>
                <a:latin typeface="Georgia" panose="02040502050405020303" pitchFamily="18" charset="0"/>
              </a:rPr>
              <a:t>).</a:t>
            </a:r>
          </a:p>
          <a:p>
            <a:pPr algn="l" fontAlgn="base">
              <a:buFont typeface="Arial" panose="020B0604020202020204" pitchFamily="34" charset="0"/>
              <a:buChar char="•"/>
            </a:pPr>
            <a:r>
              <a:rPr lang="en-US" b="0" i="0">
                <a:solidFill>
                  <a:srgbClr val="333333"/>
                </a:solidFill>
                <a:effectLst/>
                <a:latin typeface="Georgia" panose="02040502050405020303" pitchFamily="18" charset="0"/>
              </a:rPr>
              <a:t>Plan and reserve computer labs well in advance if using human proctors.</a:t>
            </a:r>
          </a:p>
          <a:p>
            <a:pPr algn="l" fontAlgn="base">
              <a:buFont typeface="Arial" panose="020B0604020202020204" pitchFamily="34" charset="0"/>
              <a:buChar char="•"/>
            </a:pPr>
            <a:endParaRPr lang="en-US" b="0" i="0">
              <a:solidFill>
                <a:srgbClr val="333333"/>
              </a:solidFill>
              <a:effectLst/>
              <a:latin typeface="Georgia" panose="02040502050405020303" pitchFamily="18" charset="0"/>
            </a:endParaRPr>
          </a:p>
          <a:p>
            <a:pPr algn="l" fontAlgn="base">
              <a:buFont typeface="Arial" panose="020B0604020202020204" pitchFamily="34" charset="0"/>
              <a:buChar char="•"/>
            </a:pPr>
            <a:endParaRPr lang="en-US" b="0" i="0">
              <a:solidFill>
                <a:srgbClr val="333333"/>
              </a:solidFill>
              <a:effectLst/>
              <a:latin typeface="Georgia" panose="02040502050405020303" pitchFamily="18" charset="0"/>
            </a:endParaRPr>
          </a:p>
          <a:p>
            <a:r>
              <a:rPr lang="en-US"/>
              <a:t>These assessments focus not only on the correct answers of a given problem, but they emphasize the thought processes that lead to that answer (Frederick, 2002). </a:t>
            </a:r>
          </a:p>
          <a:p>
            <a:r>
              <a:rPr lang="en-US"/>
              <a:t>These are assessments for which students are expected to articulate more elaborate responses to questions related to skills and knowledge learned in the course. </a:t>
            </a:r>
          </a:p>
          <a:p>
            <a:r>
              <a:rPr lang="en-US"/>
              <a:t>These assessments allow students to formulate their responses using theoretical and practical knowledge. </a:t>
            </a:r>
          </a:p>
          <a:p>
            <a:r>
              <a:rPr lang="en-US"/>
              <a:t>Examples of these assessments include:</a:t>
            </a:r>
          </a:p>
          <a:p>
            <a:pPr lvl="1"/>
            <a:r>
              <a:rPr lang="en-US"/>
              <a:t> short answers</a:t>
            </a:r>
          </a:p>
          <a:p>
            <a:pPr lvl="1"/>
            <a:r>
              <a:rPr lang="en-US"/>
              <a:t> essays</a:t>
            </a:r>
          </a:p>
          <a:p>
            <a:pPr lvl="1"/>
            <a:r>
              <a:rPr lang="en-US"/>
              <a:t>minute papers</a:t>
            </a:r>
          </a:p>
          <a:p>
            <a:pPr lvl="1"/>
            <a:r>
              <a:rPr lang="en-US"/>
              <a:t> research papers</a:t>
            </a:r>
          </a:p>
          <a:p>
            <a:pPr lvl="1"/>
            <a:r>
              <a:rPr lang="en-US"/>
              <a:t>reflection papers etc. </a:t>
            </a:r>
          </a:p>
          <a:p>
            <a:r>
              <a:rPr lang="en-US"/>
              <a:t>Cumulative assessments such as </a:t>
            </a:r>
            <a:r>
              <a:rPr lang="en-US" err="1"/>
              <a:t>eportfolios</a:t>
            </a:r>
            <a:r>
              <a:rPr lang="en-US"/>
              <a:t> can also promote students reflective skills in addition to helping them connect different learning events and opportunities that happen during a course.</a:t>
            </a:r>
          </a:p>
          <a:p>
            <a:endParaRPr lang="en-US"/>
          </a:p>
          <a:p>
            <a:r>
              <a:rPr lang="en-US"/>
              <a:t>Discussion boards are well-suited for promoting collaboration and interaction among online learners. </a:t>
            </a:r>
          </a:p>
          <a:p>
            <a:r>
              <a:rPr lang="en-US"/>
              <a:t>According to </a:t>
            </a:r>
            <a:r>
              <a:rPr lang="en-US" err="1"/>
              <a:t>Shuey</a:t>
            </a:r>
            <a:r>
              <a:rPr lang="en-US"/>
              <a:t>, (2002), these can be used to assess skills such as:</a:t>
            </a:r>
          </a:p>
          <a:p>
            <a:pPr lvl="1"/>
            <a:r>
              <a:rPr lang="en-US"/>
              <a:t> reasoning</a:t>
            </a:r>
          </a:p>
          <a:p>
            <a:pPr lvl="1"/>
            <a:r>
              <a:rPr lang="en-US"/>
              <a:t> collaboration</a:t>
            </a:r>
          </a:p>
          <a:p>
            <a:pPr lvl="1"/>
            <a:r>
              <a:rPr lang="en-US"/>
              <a:t> negotiation</a:t>
            </a:r>
          </a:p>
          <a:p>
            <a:pPr lvl="1"/>
            <a:r>
              <a:rPr lang="en-US"/>
              <a:t> argumentation</a:t>
            </a:r>
          </a:p>
          <a:p>
            <a:pPr lvl="1"/>
            <a:r>
              <a:rPr lang="en-US"/>
              <a:t>debating </a:t>
            </a:r>
          </a:p>
          <a:p>
            <a:pPr lvl="1"/>
            <a:r>
              <a:rPr lang="en-US"/>
              <a:t>Teamwork (</a:t>
            </a:r>
            <a:r>
              <a:rPr lang="en-US" err="1"/>
              <a:t>clark</a:t>
            </a:r>
            <a:r>
              <a:rPr lang="en-US"/>
              <a:t>, Sampson, Weinberger, &amp; </a:t>
            </a:r>
            <a:r>
              <a:rPr lang="en-US" err="1"/>
              <a:t>Erkens</a:t>
            </a:r>
            <a:r>
              <a:rPr lang="en-US"/>
              <a:t>, 2007) </a:t>
            </a:r>
          </a:p>
          <a:p>
            <a:r>
              <a:rPr lang="en-US"/>
              <a:t>This method of assessment promotes active learning and also allows student to support each other in the form of a learning community and therefore assists developing multiple perspectives (</a:t>
            </a:r>
            <a:r>
              <a:rPr lang="en-US" err="1"/>
              <a:t>Gikandi</a:t>
            </a:r>
            <a:r>
              <a:rPr lang="en-US"/>
              <a:t> et al., 2011; Mackey &amp; Evans, 2014)</a:t>
            </a:r>
          </a:p>
          <a:p>
            <a:endParaRPr lang="en-US"/>
          </a:p>
          <a:p>
            <a:endParaRPr lang="en-US"/>
          </a:p>
          <a:p>
            <a:pPr algn="l" fontAlgn="base">
              <a:buFont typeface="Arial" panose="020B0604020202020204" pitchFamily="34" charset="0"/>
              <a:buChar char="•"/>
            </a:pPr>
            <a:r>
              <a:rPr lang="en-US" b="0" i="0">
                <a:solidFill>
                  <a:srgbClr val="333333"/>
                </a:solidFill>
                <a:effectLst/>
                <a:latin typeface="Georgia" panose="02040502050405020303" pitchFamily="18" charset="0"/>
              </a:rPr>
              <a:t>Case studies can be used for individual or group assessment</a:t>
            </a:r>
          </a:p>
          <a:p>
            <a:pPr algn="l" fontAlgn="base">
              <a:buFont typeface="Arial" panose="020B0604020202020204" pitchFamily="34" charset="0"/>
              <a:buChar char="•"/>
            </a:pPr>
            <a:r>
              <a:rPr lang="en-US" b="0" i="0">
                <a:solidFill>
                  <a:srgbClr val="333333"/>
                </a:solidFill>
                <a:effectLst/>
                <a:latin typeface="Georgia" panose="02040502050405020303" pitchFamily="18" charset="0"/>
              </a:rPr>
              <a:t>Asynchronous communication environment (discussion/blogs instead of chat) is actually more appropriate for problem based approaches because students have more time to reflect and collaborate with each other.</a:t>
            </a:r>
          </a:p>
          <a:p>
            <a:pPr algn="l" fontAlgn="base">
              <a:buFont typeface="Arial" panose="020B0604020202020204" pitchFamily="34" charset="0"/>
              <a:buChar char="•"/>
            </a:pPr>
            <a:r>
              <a:rPr lang="en-US" b="0" i="0">
                <a:solidFill>
                  <a:srgbClr val="333333"/>
                </a:solidFill>
                <a:effectLst/>
                <a:latin typeface="Georgia" panose="02040502050405020303" pitchFamily="18" charset="0"/>
              </a:rPr>
              <a:t>Teams of 5-6 are recommended.</a:t>
            </a:r>
          </a:p>
          <a:p>
            <a:pPr algn="l" fontAlgn="base">
              <a:buFont typeface="Arial" panose="020B0604020202020204" pitchFamily="34" charset="0"/>
              <a:buChar char="•"/>
            </a:pPr>
            <a:r>
              <a:rPr lang="en-US" b="0" i="0">
                <a:solidFill>
                  <a:srgbClr val="333333"/>
                </a:solidFill>
                <a:effectLst/>
                <a:latin typeface="Georgia" panose="02040502050405020303" pitchFamily="18" charset="0"/>
              </a:rPr>
              <a:t>Here is an example of using case study for online assessment: Each team member can be responsible for contributing responses for one or more cases by posting their reports and supporting materials. Other team members then respond with questions to the original posts. Based on question and critiques from team members, students can revise individual reports. Instructor can follow up by asking students to develop a case from their real world experience. Students can use a variety of methods such as simulation/games, videos, slide shows, photos, staged dialogue, and narration over text and images.</a:t>
            </a:r>
          </a:p>
          <a:p>
            <a:endParaRPr lang="en-US"/>
          </a:p>
        </p:txBody>
      </p:sp>
      <p:sp>
        <p:nvSpPr>
          <p:cNvPr id="4" name="Slide Number Placeholder 3">
            <a:extLst>
              <a:ext uri="{FF2B5EF4-FFF2-40B4-BE49-F238E27FC236}">
                <a16:creationId xmlns:a16="http://schemas.microsoft.com/office/drawing/2014/main" id="{FB8DBF46-A6F8-4013-E81C-8FC26C6D4593}"/>
              </a:ext>
            </a:extLst>
          </p:cNvPr>
          <p:cNvSpPr>
            <a:spLocks noGrp="1"/>
          </p:cNvSpPr>
          <p:nvPr>
            <p:ph type="sldNum" sz="quarter" idx="5"/>
          </p:nvPr>
        </p:nvSpPr>
        <p:spPr/>
        <p:txBody>
          <a:bodyPr/>
          <a:lstStyle/>
          <a:p>
            <a:fld id="{6480E96C-B7CD-41DE-BACC-1E2940B32577}" type="slidenum">
              <a:rPr lang="en-US" smtClean="0"/>
              <a:t>18</a:t>
            </a:fld>
            <a:endParaRPr lang="en-US"/>
          </a:p>
        </p:txBody>
      </p:sp>
    </p:spTree>
    <p:extLst>
      <p:ext uri="{BB962C8B-B14F-4D97-AF65-F5344CB8AC3E}">
        <p14:creationId xmlns:p14="http://schemas.microsoft.com/office/powerpoint/2010/main" val="1064986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C93D4F-3003-4D58-9AFB-356A0F800F42}"/>
              </a:ext>
            </a:extLst>
          </p:cNvPr>
          <p:cNvSpPr/>
          <p:nvPr userDrawn="1"/>
        </p:nvSpPr>
        <p:spPr>
          <a:xfrm>
            <a:off x="6394450" y="0"/>
            <a:ext cx="153926" cy="6858000"/>
          </a:xfrm>
          <a:prstGeom prst="rect">
            <a:avLst/>
          </a:prstGeom>
          <a:solidFill>
            <a:srgbClr val="77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Picture Placeholder 9">
            <a:extLst>
              <a:ext uri="{FF2B5EF4-FFF2-40B4-BE49-F238E27FC236}">
                <a16:creationId xmlns:a16="http://schemas.microsoft.com/office/drawing/2014/main" id="{86028FDE-6655-4B55-B3B4-5B366034E8A8}"/>
              </a:ext>
            </a:extLst>
          </p:cNvPr>
          <p:cNvSpPr>
            <a:spLocks noGrp="1"/>
          </p:cNvSpPr>
          <p:nvPr>
            <p:ph type="pic" sz="quarter" idx="13"/>
          </p:nvPr>
        </p:nvSpPr>
        <p:spPr>
          <a:xfrm>
            <a:off x="0" y="0"/>
            <a:ext cx="6311900" cy="6858000"/>
          </a:xfrm>
        </p:spPr>
        <p:txBody>
          <a:bodyPr/>
          <a:lstStyle/>
          <a:p>
            <a:r>
              <a:rPr lang="en-US" noProof="0" dirty="0"/>
              <a:t>Click icon to add picture</a:t>
            </a:r>
          </a:p>
        </p:txBody>
      </p:sp>
      <p:sp>
        <p:nvSpPr>
          <p:cNvPr id="2" name="Title 1"/>
          <p:cNvSpPr>
            <a:spLocks noGrp="1"/>
          </p:cNvSpPr>
          <p:nvPr>
            <p:ph type="ctrTitle"/>
          </p:nvPr>
        </p:nvSpPr>
        <p:spPr>
          <a:xfrm>
            <a:off x="6842528" y="758952"/>
            <a:ext cx="4313152" cy="3749548"/>
          </a:xfrm>
        </p:spPr>
        <p:txBody>
          <a:bodyPr anchor="b">
            <a:normAutofit/>
          </a:bodyPr>
          <a:lstStyle>
            <a:lvl1pPr algn="l">
              <a:lnSpc>
                <a:spcPct val="90000"/>
              </a:lnSpc>
              <a:defRPr sz="6000" b="0" spc="-50" baseline="0">
                <a:solidFill>
                  <a:schemeClr val="accent1"/>
                </a:solidFill>
                <a:latin typeface="+mn-lt"/>
              </a:defRPr>
            </a:lvl1pPr>
          </a:lstStyle>
          <a:p>
            <a:r>
              <a:rPr lang="en-US" noProof="0" dirty="0"/>
              <a:t>Click to edit Master title style</a:t>
            </a:r>
          </a:p>
        </p:txBody>
      </p:sp>
      <p:sp>
        <p:nvSpPr>
          <p:cNvPr id="3" name="Subtitle 2"/>
          <p:cNvSpPr>
            <a:spLocks noGrp="1"/>
          </p:cNvSpPr>
          <p:nvPr>
            <p:ph type="subTitle" idx="1"/>
          </p:nvPr>
        </p:nvSpPr>
        <p:spPr>
          <a:xfrm>
            <a:off x="6845299" y="4965700"/>
            <a:ext cx="4313151" cy="1482852"/>
          </a:xfrm>
        </p:spPr>
        <p:txBody>
          <a:bodyPr lIns="91440" rIns="91440">
            <a:normAutofit/>
          </a:bodyPr>
          <a:lstStyle>
            <a:lvl1pPr marL="0" indent="0" algn="l">
              <a:buNone/>
              <a:defRPr sz="12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dirty="0"/>
              <a:t>Click to edit Master subtitle style</a:t>
            </a:r>
          </a:p>
        </p:txBody>
      </p:sp>
      <p:sp>
        <p:nvSpPr>
          <p:cNvPr id="11" name="Rectangle 10">
            <a:extLst>
              <a:ext uri="{FF2B5EF4-FFF2-40B4-BE49-F238E27FC236}">
                <a16:creationId xmlns:a16="http://schemas.microsoft.com/office/drawing/2014/main" id="{6D3E1BBA-670B-4CAE-B839-50ADB23DDBC6}"/>
              </a:ext>
            </a:extLst>
          </p:cNvPr>
          <p:cNvSpPr/>
          <p:nvPr userDrawn="1"/>
        </p:nvSpPr>
        <p:spPr>
          <a:xfrm>
            <a:off x="6311900" y="0"/>
            <a:ext cx="1539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639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786383"/>
            <a:ext cx="3068833" cy="2093975"/>
          </a:xfrm>
        </p:spPr>
        <p:txBody>
          <a:bodyPr anchor="b">
            <a:normAutofit/>
          </a:bodyPr>
          <a:lstStyle>
            <a:lvl1pPr>
              <a:lnSpc>
                <a:spcPct val="90000"/>
              </a:lnSpc>
              <a:defRPr sz="3600" b="0">
                <a:solidFill>
                  <a:srgbClr val="FFFFFF"/>
                </a:solidFill>
              </a:defRPr>
            </a:lvl1pPr>
          </a:lstStyle>
          <a:p>
            <a:r>
              <a:rPr lang="en-US" noProof="0"/>
              <a:t>Click to edit Master title style</a:t>
            </a:r>
          </a:p>
        </p:txBody>
      </p:sp>
      <p:sp>
        <p:nvSpPr>
          <p:cNvPr id="3" name="Content Placeholder 2"/>
          <p:cNvSpPr>
            <a:spLocks noGrp="1"/>
          </p:cNvSpPr>
          <p:nvPr>
            <p:ph idx="1"/>
          </p:nvPr>
        </p:nvSpPr>
        <p:spPr>
          <a:xfrm>
            <a:off x="5458984" y="812800"/>
            <a:ext cx="5713841" cy="50514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1092200" y="3043050"/>
            <a:ext cx="3068832" cy="2638359"/>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rgbClr val="77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Title 1"/>
          <p:cNvSpPr>
            <a:spLocks noGrp="1"/>
          </p:cNvSpPr>
          <p:nvPr>
            <p:ph type="title"/>
          </p:nvPr>
        </p:nvSpPr>
        <p:spPr>
          <a:xfrm>
            <a:off x="4984722" y="548355"/>
            <a:ext cx="6054846" cy="634336"/>
          </a:xfrm>
        </p:spPr>
        <p:txBody>
          <a:bodyPr anchor="ctr">
            <a:noAutofit/>
          </a:bodyPr>
          <a:lstStyle>
            <a:lvl1pPr>
              <a:lnSpc>
                <a:spcPct val="90000"/>
              </a:lnSpc>
              <a:defRPr sz="36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5100833" y="1611313"/>
            <a:ext cx="6072099" cy="3755104"/>
          </a:xfrm>
        </p:spPr>
        <p:txBody>
          <a:bodyPr anchor="t">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a:prstGeom prst="rect">
            <a:avLst/>
          </a:prstGeom>
        </p:spPr>
        <p:txBody>
          <a:bodyPr/>
          <a:lstStyle>
            <a:lvl1pPr>
              <a:defRPr>
                <a:solidFill>
                  <a:schemeClr val="tx1">
                    <a:lumMod val="75000"/>
                    <a:lumOff val="25000"/>
                  </a:schemeClr>
                </a:solidFill>
              </a:defRPr>
            </a:lvl1pPr>
          </a:lstStyle>
          <a:p>
            <a:fld id="{6DA3ABBD-A00D-4624-9D57-736F5DDBFABC}" type="datetime1">
              <a:rPr lang="en-US" noProof="0" smtClean="0"/>
              <a:t>3/17/2025</a:t>
            </a:fld>
            <a:endParaRPr lang="en-US" noProof="0" dirty="0"/>
          </a:p>
        </p:txBody>
      </p:sp>
      <p:sp>
        <p:nvSpPr>
          <p:cNvPr id="13" name="Footer Placeholder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a:prstGeom prst="rect">
            <a:avLst/>
          </a:prstGeom>
        </p:spPr>
        <p:txBody>
          <a:bodyPr/>
          <a:lstStyle>
            <a:lvl1pPr>
              <a:defRPr>
                <a:solidFill>
                  <a:schemeClr val="tx1">
                    <a:lumMod val="75000"/>
                    <a:lumOff val="25000"/>
                  </a:schemeClr>
                </a:solidFill>
              </a:defRPr>
            </a:lvl1pPr>
          </a:lstStyle>
          <a:p>
            <a:r>
              <a:rPr lang="en-US" noProof="0" dirty="0"/>
              <a:t>Footer</a:t>
            </a:r>
          </a:p>
        </p:txBody>
      </p:sp>
      <p:sp>
        <p:nvSpPr>
          <p:cNvPr id="14" name="Slide Number Placeholder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a:prstGeom prst="rect">
            <a:avLst/>
          </a:prstGeom>
        </p:spPr>
        <p:txBody>
          <a:bodyPr/>
          <a:lstStyle>
            <a:lvl1pPr>
              <a:defRPr>
                <a:solidFill>
                  <a:schemeClr val="tx1">
                    <a:lumMod val="75000"/>
                    <a:lumOff val="25000"/>
                  </a:schemeClr>
                </a:solidFill>
              </a:defRPr>
            </a:lvl1pPr>
          </a:lstStyle>
          <a:p>
            <a:fld id="{3A98EE3D-8CD1-4C3F-BD1C-C98C9596463C}" type="slidenum">
              <a:rPr lang="en-US" noProof="0" smtClean="0"/>
              <a:pPr/>
              <a:t>‹#›</a:t>
            </a:fld>
            <a:endParaRPr lang="en-US" noProof="0" dirty="0"/>
          </a:p>
        </p:txBody>
      </p:sp>
      <p:sp>
        <p:nvSpPr>
          <p:cNvPr id="18" name="Picture Placeholder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a:lstStyle>
            <a:lvl1pPr>
              <a:defRPr>
                <a:solidFill>
                  <a:schemeClr val="tx1">
                    <a:lumMod val="75000"/>
                    <a:lumOff val="25000"/>
                  </a:schemeClr>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473373" y="943430"/>
            <a:ext cx="4699452"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Rectangle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Content with Caption">
    <p:spTree>
      <p:nvGrpSpPr>
        <p:cNvPr id="1" name=""/>
        <p:cNvGrpSpPr/>
        <p:nvPr/>
      </p:nvGrpSpPr>
      <p:grpSpPr>
        <a:xfrm>
          <a:off x="0" y="0"/>
          <a:ext cx="0" cy="0"/>
          <a:chOff x="0" y="0"/>
          <a:chExt cx="0" cy="0"/>
        </a:xfrm>
      </p:grpSpPr>
      <p:sp>
        <p:nvSpPr>
          <p:cNvPr id="10" name="Parallélogramme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 name="Rectangle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2200" y="1885125"/>
            <a:ext cx="3068833" cy="2093975"/>
          </a:xfrm>
        </p:spPr>
        <p:txBody>
          <a:bodyPr anchor="ctr">
            <a:normAutofit/>
          </a:bodyPr>
          <a:lstStyle>
            <a:lvl1pPr>
              <a:lnSpc>
                <a:spcPct val="90000"/>
              </a:lnSpc>
              <a:defRPr sz="4400" b="1" i="0">
                <a:solidFill>
                  <a:srgbClr val="FFFFFF"/>
                </a:solidFill>
                <a:latin typeface="+mn-lt"/>
              </a:defRPr>
            </a:lvl1pPr>
          </a:lstStyle>
          <a:p>
            <a:r>
              <a:rPr lang="en-US" noProof="0"/>
              <a:t>Click to edit Master title style</a:t>
            </a:r>
          </a:p>
        </p:txBody>
      </p:sp>
      <p:sp>
        <p:nvSpPr>
          <p:cNvPr id="3" name="Content Placeholder 2"/>
          <p:cNvSpPr>
            <a:spLocks noGrp="1"/>
          </p:cNvSpPr>
          <p:nvPr>
            <p:ph idx="1"/>
          </p:nvPr>
        </p:nvSpPr>
        <p:spPr>
          <a:xfrm>
            <a:off x="6518529" y="943430"/>
            <a:ext cx="4654296" cy="3977366"/>
          </a:xfrm>
        </p:spPr>
        <p:txBody>
          <a:bodyPr anchor="ctr">
            <a:normAutofit/>
          </a:bodyPr>
          <a:lstStyle>
            <a:lvl1pPr>
              <a:defRPr sz="2400"/>
            </a:lvl1pPr>
            <a:lvl2pPr>
              <a:defRPr sz="20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Rectangle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solidFill>
        </p:spPr>
        <p:txBody>
          <a:bodyPr lIns="457200" tIns="45720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p:cNvSpPr>
            <a:spLocks noGrp="1"/>
          </p:cNvSpPr>
          <p:nvPr>
            <p:ph type="title"/>
          </p:nvPr>
        </p:nvSpPr>
        <p:spPr>
          <a:xfrm>
            <a:off x="1097279" y="4799362"/>
            <a:ext cx="10113645" cy="743682"/>
          </a:xfrm>
        </p:spPr>
        <p:txBody>
          <a:bodyPr tIns="0" bIns="0" anchor="b">
            <a:noAutofit/>
          </a:bodyPr>
          <a:lstStyle>
            <a:lvl1pPr algn="ctr">
              <a:defRPr sz="4400" b="1">
                <a:solidFill>
                  <a:srgbClr val="FFFFFF"/>
                </a:solidFill>
              </a:defRPr>
            </a:lvl1pPr>
          </a:lstStyle>
          <a:p>
            <a:r>
              <a:rPr lang="en-US" noProof="0"/>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9" name="Rectangle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E77A-0336-4257-A55A-1CA3871BD1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A5D8FE-24E3-44A1-B95A-9FD02C932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18A6E8-CCC3-4BCC-A698-2D88E2388F91}"/>
              </a:ext>
            </a:extLst>
          </p:cNvPr>
          <p:cNvSpPr>
            <a:spLocks noGrp="1"/>
          </p:cNvSpPr>
          <p:nvPr>
            <p:ph type="dt" sz="half" idx="10"/>
          </p:nvPr>
        </p:nvSpPr>
        <p:spPr/>
        <p:txBody>
          <a:bodyPr/>
          <a:lstStyle/>
          <a:p>
            <a:fld id="{322F7001-EADE-406D-95C1-35F51ACCA23B}" type="datetimeFigureOut">
              <a:rPr lang="en-US" smtClean="0"/>
              <a:t>3/17/2025</a:t>
            </a:fld>
            <a:endParaRPr lang="en-US"/>
          </a:p>
        </p:txBody>
      </p:sp>
      <p:sp>
        <p:nvSpPr>
          <p:cNvPr id="5" name="Footer Placeholder 4">
            <a:extLst>
              <a:ext uri="{FF2B5EF4-FFF2-40B4-BE49-F238E27FC236}">
                <a16:creationId xmlns:a16="http://schemas.microsoft.com/office/drawing/2014/main" id="{CFE274FD-3A25-4A1A-AB9F-FE9D657D0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B12C16-F011-4162-91E1-7F65C0E51799}"/>
              </a:ext>
            </a:extLst>
          </p:cNvPr>
          <p:cNvSpPr>
            <a:spLocks noGrp="1"/>
          </p:cNvSpPr>
          <p:nvPr>
            <p:ph type="sldNum" sz="quarter" idx="12"/>
          </p:nvPr>
        </p:nvSpPr>
        <p:spPr/>
        <p:txBody>
          <a:bodyPr/>
          <a:lstStyle/>
          <a:p>
            <a:fld id="{846C31B8-8558-4EEC-B024-5A9A3BF9FEC0}" type="slidenum">
              <a:rPr lang="en-US" smtClean="0"/>
              <a:t>‹#›</a:t>
            </a:fld>
            <a:endParaRPr lang="en-US"/>
          </a:p>
        </p:txBody>
      </p:sp>
    </p:spTree>
    <p:extLst>
      <p:ext uri="{BB962C8B-B14F-4D97-AF65-F5344CB8AC3E}">
        <p14:creationId xmlns:p14="http://schemas.microsoft.com/office/powerpoint/2010/main" val="2657346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Blank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1217608" y="6176964"/>
            <a:ext cx="805737" cy="681037"/>
          </a:xfrm>
          <a:prstGeom prst="rect">
            <a:avLst/>
          </a:prstGeom>
        </p:spPr>
      </p:pic>
    </p:spTree>
    <p:extLst>
      <p:ext uri="{BB962C8B-B14F-4D97-AF65-F5344CB8AC3E}">
        <p14:creationId xmlns:p14="http://schemas.microsoft.com/office/powerpoint/2010/main" val="260953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774904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solidFill>
            <a:schemeClr val="bg2">
              <a:lumMod val="95000"/>
            </a:schemeClr>
          </a:solidFill>
        </p:spPr>
        <p:txBody>
          <a:bodyPr rtlCol="0">
            <a:normAutofit/>
          </a:bodyPr>
          <a:lstStyle>
            <a:lvl1pPr>
              <a:defRPr sz="800"/>
            </a:lvl1pPr>
          </a:lstStyle>
          <a:p>
            <a:pPr lvl="0"/>
            <a:endParaRPr lang="en-US" noProof="0"/>
          </a:p>
        </p:txBody>
      </p:sp>
      <p:sp>
        <p:nvSpPr>
          <p:cNvPr id="10" name="Title 1"/>
          <p:cNvSpPr>
            <a:spLocks noGrp="1"/>
          </p:cNvSpPr>
          <p:nvPr>
            <p:ph type="title"/>
          </p:nvPr>
        </p:nvSpPr>
        <p:spPr>
          <a:xfrm>
            <a:off x="2461260" y="2307591"/>
            <a:ext cx="4441317" cy="2242818"/>
          </a:xfrm>
        </p:spPr>
        <p:txBody>
          <a:bodyPr>
            <a:noAutofit/>
          </a:bodyPr>
          <a:lstStyle>
            <a:lvl1pPr algn="l">
              <a:defRPr sz="7200" b="1">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37636012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458984" y="497808"/>
            <a:ext cx="5713841" cy="5366417"/>
          </a:xfrm>
        </p:spPr>
        <p:txBody>
          <a:bodyPr anchor="ctr"/>
          <a:lstStyle>
            <a:lvl1pPr>
              <a:defRPr sz="2800"/>
            </a:lvl1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Rectangle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1092200" y="1885125"/>
            <a:ext cx="3314700" cy="2093975"/>
          </a:xfrm>
        </p:spPr>
        <p:txBody>
          <a:bodyPr anchor="ctr">
            <a:normAutofit/>
          </a:bodyPr>
          <a:lstStyle>
            <a:lvl1pPr>
              <a:lnSpc>
                <a:spcPct val="90000"/>
              </a:lnSpc>
              <a:defRPr sz="4400" b="0">
                <a:solidFill>
                  <a:srgbClr val="FFFFFF"/>
                </a:solidFill>
                <a:latin typeface="+mn-lt"/>
              </a:defRPr>
            </a:lvl1pPr>
          </a:lstStyle>
          <a:p>
            <a:r>
              <a:rPr lang="en-US" noProof="0" dirty="0"/>
              <a:t>Click to edit Master title style</a:t>
            </a:r>
          </a:p>
        </p:txBody>
      </p:sp>
      <p:sp>
        <p:nvSpPr>
          <p:cNvPr id="18" name="Rectangle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1282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216548" y="2108201"/>
            <a:ext cx="10058400" cy="4292599"/>
          </a:xfrm>
        </p:spPr>
        <p:txBody>
          <a:bodyPr>
            <a:normAutofit/>
          </a:bodyPr>
          <a:lstStyle>
            <a:lvl1pPr>
              <a:defRPr sz="3200"/>
            </a:lvl1pPr>
            <a:lvl2pPr>
              <a:defRPr sz="28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5" name="Parallélogramme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2" name="Picture Placeholder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a:lstStyle/>
          <a:p>
            <a:r>
              <a:rPr lang="en-US" noProof="0"/>
              <a:t>Click icon to add picture</a:t>
            </a:r>
            <a:endParaRPr lang="en-US" noProof="0" dirty="0"/>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dirty="0"/>
          </a:p>
        </p:txBody>
      </p:sp>
      <p:sp>
        <p:nvSpPr>
          <p:cNvPr id="2" name="Title 1"/>
          <p:cNvSpPr>
            <a:spLocks noGrp="1"/>
          </p:cNvSpPr>
          <p:nvPr>
            <p:ph type="title"/>
          </p:nvPr>
        </p:nvSpPr>
        <p:spPr>
          <a:xfrm>
            <a:off x="2641599" y="3746500"/>
            <a:ext cx="8331202" cy="1308100"/>
          </a:xfrm>
        </p:spPr>
        <p:txBody>
          <a:bodyPr anchor="b" anchorCtr="0">
            <a:noAutofit/>
          </a:bodyPr>
          <a:lstStyle>
            <a:lvl1pPr>
              <a:lnSpc>
                <a:spcPct val="90000"/>
              </a:lnSpc>
              <a:defRPr sz="4800" b="1">
                <a:solidFill>
                  <a:schemeClr val="bg1"/>
                </a:solidFill>
                <a:latin typeface="+mn-lt"/>
              </a:defRPr>
            </a:lvl1pPr>
          </a:lstStyle>
          <a:p>
            <a:r>
              <a:rPr lang="en-US" noProof="0"/>
              <a:t>Click to edit Master title style</a:t>
            </a:r>
          </a:p>
        </p:txBody>
      </p:sp>
      <p:sp>
        <p:nvSpPr>
          <p:cNvPr id="3" name="Text Placeholder 2"/>
          <p:cNvSpPr>
            <a:spLocks noGrp="1"/>
          </p:cNvSpPr>
          <p:nvPr>
            <p:ph type="body" idx="1"/>
          </p:nvPr>
        </p:nvSpPr>
        <p:spPr>
          <a:xfrm>
            <a:off x="2641600" y="5219700"/>
            <a:ext cx="8331201" cy="586740"/>
          </a:xfrm>
        </p:spPr>
        <p:txBody>
          <a:bodyPr lIns="91440" rIns="9144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238176-24F8-E57C-5749-7509815190A7}"/>
              </a:ext>
            </a:extLst>
          </p:cNvPr>
          <p:cNvSpPr/>
          <p:nvPr userDrawn="1"/>
        </p:nvSpPr>
        <p:spPr>
          <a:xfrm>
            <a:off x="0" y="4775200"/>
            <a:ext cx="12191998" cy="2082800"/>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33820398-8D1F-4543-ABA0-7A67C38769B3}"/>
              </a:ext>
            </a:extLst>
          </p:cNvPr>
          <p:cNvSpPr/>
          <p:nvPr userDrawn="1"/>
        </p:nvSpPr>
        <p:spPr>
          <a:xfrm>
            <a:off x="1" y="0"/>
            <a:ext cx="12192000" cy="477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noProof="0" dirty="0"/>
          </a:p>
        </p:txBody>
      </p:sp>
      <p:sp>
        <p:nvSpPr>
          <p:cNvPr id="2" name="Title 1"/>
          <p:cNvSpPr>
            <a:spLocks noGrp="1"/>
          </p:cNvSpPr>
          <p:nvPr>
            <p:ph type="title"/>
          </p:nvPr>
        </p:nvSpPr>
        <p:spPr>
          <a:xfrm>
            <a:off x="-1" y="483266"/>
            <a:ext cx="12191999" cy="3682334"/>
          </a:xfrm>
        </p:spPr>
        <p:txBody>
          <a:bodyPr anchor="b" anchorCtr="0">
            <a:noAutofit/>
          </a:bodyPr>
          <a:lstStyle>
            <a:lvl1pPr algn="ctr">
              <a:lnSpc>
                <a:spcPct val="90000"/>
              </a:lnSpc>
              <a:defRPr sz="8000" b="1">
                <a:solidFill>
                  <a:schemeClr val="bg1"/>
                </a:solidFill>
                <a:latin typeface="+mn-lt"/>
              </a:defRPr>
            </a:lvl1pPr>
          </a:lstStyle>
          <a:p>
            <a:r>
              <a:rPr lang="en-US" noProof="0" dirty="0"/>
              <a:t>Click to edit Master title style</a:t>
            </a:r>
          </a:p>
        </p:txBody>
      </p:sp>
      <p:sp>
        <p:nvSpPr>
          <p:cNvPr id="14" name="Rectangle 13">
            <a:extLst>
              <a:ext uri="{FF2B5EF4-FFF2-40B4-BE49-F238E27FC236}">
                <a16:creationId xmlns:a16="http://schemas.microsoft.com/office/drawing/2014/main" id="{45757C57-BBBA-44C6-9A4D-12F5D1E400AA}"/>
              </a:ext>
            </a:extLst>
          </p:cNvPr>
          <p:cNvSpPr/>
          <p:nvPr userDrawn="1"/>
        </p:nvSpPr>
        <p:spPr>
          <a:xfrm>
            <a:off x="3682093" y="4775200"/>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15944" y="2120900"/>
            <a:ext cx="4639736" cy="3748194"/>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86731" y="2958274"/>
            <a:ext cx="4639736" cy="2910821"/>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395" y="2958273"/>
            <a:ext cx="4639736" cy="2910821"/>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Parallélogramme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noProof="0" dirty="0"/>
              <a:t>Click to edit Master title style</a:t>
            </a:r>
          </a:p>
        </p:txBody>
      </p:sp>
      <p:sp>
        <p:nvSpPr>
          <p:cNvPr id="3" name="Text Placeholder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Rectangle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5" r:id="rId11"/>
    <p:sldLayoutId id="2147483722" r:id="rId12"/>
    <p:sldLayoutId id="2147483723" r:id="rId13"/>
    <p:sldLayoutId id="2147483715" r:id="rId14"/>
    <p:sldLayoutId id="2147483727" r:id="rId15"/>
    <p:sldLayoutId id="2147483728" r:id="rId16"/>
    <p:sldLayoutId id="2147483729" r:id="rId17"/>
    <p:sldLayoutId id="2147483730" r:id="rId18"/>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9.jpe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tcexam.org/"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hyperlink" Target="https://safeexambrowser.org/" TargetMode="External"/><Relationship Id="rId4" Type="http://schemas.openxmlformats.org/officeDocument/2006/relationships/hyperlink" Target="http://www.transformingexams.com/guides.htm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ro.ecu.edu.au/cgi/viewcontent.cgi?article=4899&amp;context=ecuworks" TargetMode="External"/><Relationship Id="rId2" Type="http://schemas.openxmlformats.org/officeDocument/2006/relationships/hyperlink" Target="http://authenticlearning.info/Home.html" TargetMode="External"/><Relationship Id="rId1" Type="http://schemas.openxmlformats.org/officeDocument/2006/relationships/slideLayout" Target="../slideLayouts/slideLayout6.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hyperlink" Target="https://link.springer.com/article/10.1007/BF0296028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Img"/>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522358" y="10"/>
            <a:ext cx="9669642" cy="6857990"/>
          </a:xfrm>
          <a:prstGeom prst="rect">
            <a:avLst/>
          </a:prstGeom>
          <a:extLst>
            <a:ext uri="{909E8E84-426E-40DD-AFC4-6F175D3DCCD1}">
              <a14:hiddenFill xmlns:a14="http://schemas.microsoft.com/office/drawing/2010/main">
                <a:solidFill>
                  <a:srgbClr val="FFFFFF"/>
                </a:solidFill>
              </a14:hiddenFill>
            </a:ext>
          </a:extLst>
        </p:spPr>
      </p:pic>
      <p:sp>
        <p:nvSpPr>
          <p:cNvPr id="11" name="Rectangle 10"/>
          <p:cNvSpPr>
            <a:spLocks noGrp="1" noRot="1" noChangeAspect="1" noMove="1" noResize="1" noEditPoints="1" noAdjustHandles="1" noChangeArrowheads="1" noChangeShapeType="1" noTextEdit="1"/>
          </p:cNvSpPr>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logo&#10;&#10;Description automatically generated"/>
          <p:cNvPicPr>
            <a:picLocks noChangeAspect="1"/>
          </p:cNvPicPr>
          <p:nvPr/>
        </p:nvPicPr>
        <p:blipFill rotWithShape="1">
          <a:blip r:embed="rId4" cstate="screen">
            <a:extLst>
              <a:ext uri="{28A0092B-C50C-407E-A947-70E740481C1C}">
                <a14:useLocalDpi xmlns:a14="http://schemas.microsoft.com/office/drawing/2010/main" val="0"/>
              </a:ext>
            </a:extLst>
          </a:blip>
          <a:srcRect/>
          <a:stretch>
            <a:fillRect/>
          </a:stretch>
        </p:blipFill>
        <p:spPr>
          <a:xfrm>
            <a:off x="0" y="0"/>
            <a:ext cx="7337656" cy="6857999"/>
          </a:xfrm>
          <a:prstGeom prst="rect">
            <a:avLst/>
          </a:prstGeom>
        </p:spPr>
      </p:pic>
      <p:sp>
        <p:nvSpPr>
          <p:cNvPr id="8" name="TextBox 7"/>
          <p:cNvSpPr txBox="1"/>
          <p:nvPr/>
        </p:nvSpPr>
        <p:spPr>
          <a:xfrm>
            <a:off x="1857323" y="4887880"/>
            <a:ext cx="4147794" cy="1438855"/>
          </a:xfrm>
          <a:prstGeom prst="rect">
            <a:avLst/>
          </a:prstGeom>
          <a:noFill/>
        </p:spPr>
        <p:txBody>
          <a:bodyPr wrap="square">
            <a:spAutoFit/>
          </a:bodyPr>
          <a:lstStyle/>
          <a:p>
            <a:r>
              <a:rPr lang="en-CA" sz="1200" b="1" dirty="0">
                <a:solidFill>
                  <a:srgbClr val="250188"/>
                </a:solidFill>
                <a:latin typeface="Open Sans" panose="020B0606030504020204" pitchFamily="34" charset="0"/>
                <a:ea typeface="Open Sans" panose="020B0606030504020204" pitchFamily="34" charset="0"/>
                <a:cs typeface="Open Sans" panose="020B0606030504020204" pitchFamily="34" charset="0"/>
              </a:rPr>
              <a:t>Professor Asha Kanwar</a:t>
            </a:r>
          </a:p>
          <a:p>
            <a:r>
              <a:rPr lang="en-US" sz="1050" dirty="0"/>
              <a:t>With Inputs from </a:t>
            </a:r>
          </a:p>
          <a:p>
            <a:r>
              <a:rPr lang="en-US" sz="1050" dirty="0"/>
              <a:t>Sanjaya Mishra, Commonwealth of Learning</a:t>
            </a:r>
          </a:p>
          <a:p>
            <a:r>
              <a:rPr lang="en-US" sz="1050" dirty="0" err="1"/>
              <a:t>Abtar</a:t>
            </a:r>
            <a:r>
              <a:rPr lang="en-US" sz="1050" dirty="0"/>
              <a:t> Kaur, Jonathan </a:t>
            </a:r>
            <a:r>
              <a:rPr lang="en-US" sz="1050" dirty="0" err="1"/>
              <a:t>Kovilpillai</a:t>
            </a:r>
            <a:r>
              <a:rPr lang="en-US" sz="1050" dirty="0"/>
              <a:t>, </a:t>
            </a:r>
            <a:r>
              <a:rPr lang="en-US" sz="1050" dirty="0" err="1"/>
              <a:t>Aisyamariam</a:t>
            </a:r>
            <a:r>
              <a:rPr lang="en-US" sz="1050" dirty="0"/>
              <a:t> Abdul Uzza, Asia-Pacific University of Technology &amp; Innovation</a:t>
            </a:r>
          </a:p>
          <a:p>
            <a:r>
              <a:rPr lang="en-US" sz="1050" dirty="0"/>
              <a:t>Nantha Kumar Subramaniam, Open University of Malaysia</a:t>
            </a:r>
          </a:p>
          <a:p>
            <a:endParaRPr lang="en-CA" sz="1200" b="1" dirty="0">
              <a:solidFill>
                <a:srgbClr val="250188"/>
              </a:solidFill>
              <a:latin typeface="Open Sans" panose="020B0606030504020204" pitchFamily="34" charset="0"/>
              <a:ea typeface="Open Sans" panose="020B0606030504020204" pitchFamily="34" charset="0"/>
              <a:cs typeface="Open Sans" panose="020B0606030504020204" pitchFamily="34" charset="0"/>
            </a:endParaRPr>
          </a:p>
          <a:p>
            <a:r>
              <a:rPr lang="en-CA" sz="1100" dirty="0">
                <a:solidFill>
                  <a:srgbClr val="250188"/>
                </a:solidFill>
                <a:latin typeface="Open Sans" panose="020B0606030504020204" pitchFamily="34" charset="0"/>
                <a:ea typeface="Open Sans" panose="020B0606030504020204" pitchFamily="34" charset="0"/>
                <a:cs typeface="Open Sans" panose="020B0606030504020204" pitchFamily="34" charset="0"/>
              </a:rPr>
              <a:t>28 March 2025</a:t>
            </a:r>
            <a:endParaRPr lang="en-US" sz="1200" dirty="0">
              <a:solidFill>
                <a:srgbClr val="25018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descr="A picture containing logo&#10;&#10;Description automatically generated"/>
          <p:cNvPicPr>
            <a:picLocks noChangeAspect="1"/>
          </p:cNvPicPr>
          <p:nvPr/>
        </p:nvPicPr>
        <p:blipFill rotWithShape="1">
          <a:blip r:embed="rId5" cstate="screen">
            <a:lum bright="70000" contrast="-70000"/>
            <a:extLst>
              <a:ext uri="{28A0092B-C50C-407E-A947-70E740481C1C}">
                <a14:useLocalDpi xmlns:a14="http://schemas.microsoft.com/office/drawing/2010/main" val="0"/>
              </a:ext>
            </a:extLst>
          </a:blip>
          <a:srcRect/>
          <a:stretch>
            <a:fillRect/>
          </a:stretch>
        </p:blipFill>
        <p:spPr>
          <a:xfrm rot="10800000">
            <a:off x="8204786" y="3099550"/>
            <a:ext cx="3987213" cy="3758450"/>
          </a:xfrm>
          <a:prstGeom prst="rect">
            <a:avLst/>
          </a:prstGeom>
        </p:spPr>
      </p:pic>
      <p:sp>
        <p:nvSpPr>
          <p:cNvPr id="14" name="Title 11"/>
          <p:cNvSpPr>
            <a:spLocks noGrp="1"/>
          </p:cNvSpPr>
          <p:nvPr>
            <p:ph type="ctrTitle"/>
          </p:nvPr>
        </p:nvSpPr>
        <p:spPr>
          <a:xfrm>
            <a:off x="542611" y="643095"/>
            <a:ext cx="5648463" cy="3999925"/>
          </a:xfrm>
        </p:spPr>
        <p:txBody>
          <a:bodyPr anchor="b">
            <a:normAutofit/>
          </a:bodyPr>
          <a:lstStyle/>
          <a:p>
            <a:pPr algn="l"/>
            <a:r>
              <a:rPr lang="en-US" sz="8800" dirty="0"/>
              <a:t>Assessment</a:t>
            </a:r>
            <a:br>
              <a:rPr lang="en-US" sz="88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3800" b="1" dirty="0">
              <a:solidFill>
                <a:srgbClr val="250188"/>
              </a:solidFill>
            </a:endParaRPr>
          </a:p>
        </p:txBody>
      </p:sp>
    </p:spTree>
    <p:extLst>
      <p:ext uri="{BB962C8B-B14F-4D97-AF65-F5344CB8AC3E}">
        <p14:creationId xmlns:p14="http://schemas.microsoft.com/office/powerpoint/2010/main" val="3770352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C696C-E041-BABB-483A-108A482C5E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6B26C6-AD3F-A0AC-3DA5-547ADC825EAD}"/>
              </a:ext>
            </a:extLst>
          </p:cNvPr>
          <p:cNvSpPr>
            <a:spLocks noGrp="1"/>
          </p:cNvSpPr>
          <p:nvPr>
            <p:ph type="title"/>
          </p:nvPr>
        </p:nvSpPr>
        <p:spPr/>
        <p:txBody>
          <a:bodyPr/>
          <a:lstStyle/>
          <a:p>
            <a:r>
              <a:rPr lang="en-US"/>
              <a:t>ASSESSMENT CATEGORIES</a:t>
            </a:r>
          </a:p>
        </p:txBody>
      </p:sp>
      <p:sp>
        <p:nvSpPr>
          <p:cNvPr id="3" name="Text Placeholder 2">
            <a:extLst>
              <a:ext uri="{FF2B5EF4-FFF2-40B4-BE49-F238E27FC236}">
                <a16:creationId xmlns:a16="http://schemas.microsoft.com/office/drawing/2014/main" id="{A4F81DFC-8721-A867-FAFB-1812C6582C8D}"/>
              </a:ext>
            </a:extLst>
          </p:cNvPr>
          <p:cNvSpPr>
            <a:spLocks noGrp="1"/>
          </p:cNvSpPr>
          <p:nvPr>
            <p:ph type="body" idx="1"/>
          </p:nvPr>
        </p:nvSpPr>
        <p:spPr/>
        <p:txBody>
          <a:bodyPr/>
          <a:lstStyle/>
          <a:p>
            <a:r>
              <a:rPr lang="en-US"/>
              <a:t>FORMATIVE</a:t>
            </a:r>
          </a:p>
        </p:txBody>
      </p:sp>
      <p:sp>
        <p:nvSpPr>
          <p:cNvPr id="4" name="Content Placeholder 3">
            <a:extLst>
              <a:ext uri="{FF2B5EF4-FFF2-40B4-BE49-F238E27FC236}">
                <a16:creationId xmlns:a16="http://schemas.microsoft.com/office/drawing/2014/main" id="{1AD4ADFA-720B-7F59-F8FA-7EA603A09046}"/>
              </a:ext>
            </a:extLst>
          </p:cNvPr>
          <p:cNvSpPr>
            <a:spLocks noGrp="1"/>
          </p:cNvSpPr>
          <p:nvPr>
            <p:ph sz="half" idx="2"/>
          </p:nvPr>
        </p:nvSpPr>
        <p:spPr/>
        <p:txBody>
          <a:bodyPr/>
          <a:lstStyle/>
          <a:p>
            <a:r>
              <a:rPr lang="en-US"/>
              <a:t>Feedback</a:t>
            </a:r>
          </a:p>
          <a:p>
            <a:r>
              <a:rPr lang="en-US"/>
              <a:t>Ongoing</a:t>
            </a:r>
          </a:p>
          <a:p>
            <a:r>
              <a:rPr lang="en-US"/>
              <a:t>Identify difficulties</a:t>
            </a:r>
          </a:p>
        </p:txBody>
      </p:sp>
      <p:sp>
        <p:nvSpPr>
          <p:cNvPr id="5" name="Text Placeholder 4">
            <a:extLst>
              <a:ext uri="{FF2B5EF4-FFF2-40B4-BE49-F238E27FC236}">
                <a16:creationId xmlns:a16="http://schemas.microsoft.com/office/drawing/2014/main" id="{1BC52396-861C-7DA1-9ADF-A8BF14B28593}"/>
              </a:ext>
            </a:extLst>
          </p:cNvPr>
          <p:cNvSpPr>
            <a:spLocks noGrp="1"/>
          </p:cNvSpPr>
          <p:nvPr>
            <p:ph type="body" sz="quarter" idx="3"/>
          </p:nvPr>
        </p:nvSpPr>
        <p:spPr/>
        <p:txBody>
          <a:bodyPr/>
          <a:lstStyle/>
          <a:p>
            <a:r>
              <a:rPr lang="en-US"/>
              <a:t>SUMMATIVE</a:t>
            </a:r>
          </a:p>
        </p:txBody>
      </p:sp>
      <p:pic>
        <p:nvPicPr>
          <p:cNvPr id="11" name="Picture 10" descr="People standing in a row wearing graduation caps with tassels and gowns">
            <a:extLst>
              <a:ext uri="{FF2B5EF4-FFF2-40B4-BE49-F238E27FC236}">
                <a16:creationId xmlns:a16="http://schemas.microsoft.com/office/drawing/2014/main" id="{B813F71E-2995-0EE3-A87A-BB37C50DD4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7259"/>
            <a:ext cx="10402888" cy="6935259"/>
          </a:xfrm>
          <a:prstGeom prst="rect">
            <a:avLst/>
          </a:prstGeom>
        </p:spPr>
      </p:pic>
      <p:graphicFrame>
        <p:nvGraphicFramePr>
          <p:cNvPr id="13" name="Content Placeholder 5">
            <a:extLst>
              <a:ext uri="{FF2B5EF4-FFF2-40B4-BE49-F238E27FC236}">
                <a16:creationId xmlns:a16="http://schemas.microsoft.com/office/drawing/2014/main" id="{936F3B51-09D3-40AA-877E-A3AA544E8404}"/>
              </a:ext>
            </a:extLst>
          </p:cNvPr>
          <p:cNvGraphicFramePr>
            <a:graphicFrameLocks noGrp="1"/>
          </p:cNvGraphicFramePr>
          <p:nvPr>
            <p:ph sz="quarter" idx="4"/>
          </p:nvPr>
        </p:nvGraphicFramePr>
        <p:xfrm>
          <a:off x="266373" y="2964919"/>
          <a:ext cx="5291787" cy="36845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descr="Graphical user interface, application&#10;&#10;Description automatically generated">
            <a:extLst>
              <a:ext uri="{FF2B5EF4-FFF2-40B4-BE49-F238E27FC236}">
                <a16:creationId xmlns:a16="http://schemas.microsoft.com/office/drawing/2014/main" id="{697938EE-EED5-250B-C39D-A0FB8DB8B5FF}"/>
              </a:ext>
            </a:extLst>
          </p:cNvPr>
          <p:cNvPicPr>
            <a:picLocks noChangeAspect="1"/>
          </p:cNvPicPr>
          <p:nvPr/>
        </p:nvPicPr>
        <p:blipFill>
          <a:blip r:embed="rId9"/>
          <a:stretch>
            <a:fillRect/>
          </a:stretch>
        </p:blipFill>
        <p:spPr>
          <a:xfrm>
            <a:off x="6568751" y="3069840"/>
            <a:ext cx="5321483" cy="3785944"/>
          </a:xfrm>
          <a:prstGeom prst="rect">
            <a:avLst/>
          </a:prstGeom>
        </p:spPr>
      </p:pic>
      <p:sp>
        <p:nvSpPr>
          <p:cNvPr id="16" name="Rectangle: Rounded Corners 15">
            <a:extLst>
              <a:ext uri="{FF2B5EF4-FFF2-40B4-BE49-F238E27FC236}">
                <a16:creationId xmlns:a16="http://schemas.microsoft.com/office/drawing/2014/main" id="{8C1D28A2-FCC6-F32F-36B7-B9EDA507101C}"/>
              </a:ext>
            </a:extLst>
          </p:cNvPr>
          <p:cNvSpPr/>
          <p:nvPr/>
        </p:nvSpPr>
        <p:spPr>
          <a:xfrm>
            <a:off x="6644582" y="2066059"/>
            <a:ext cx="5157787" cy="821147"/>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FF00"/>
                </a:solidFill>
              </a:rPr>
              <a:t>SUMMATIVE (Assessment of Learning)</a:t>
            </a:r>
          </a:p>
        </p:txBody>
      </p:sp>
    </p:spTree>
    <p:extLst>
      <p:ext uri="{BB962C8B-B14F-4D97-AF65-F5344CB8AC3E}">
        <p14:creationId xmlns:p14="http://schemas.microsoft.com/office/powerpoint/2010/main" val="3177287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4218B-4452-5989-9388-F5A1BFEC0D4B}"/>
            </a:ext>
          </a:extLst>
        </p:cNvPr>
        <p:cNvGrpSpPr/>
        <p:nvPr/>
      </p:nvGrpSpPr>
      <p:grpSpPr>
        <a:xfrm>
          <a:off x="0" y="0"/>
          <a:ext cx="0" cy="0"/>
          <a:chOff x="0" y="0"/>
          <a:chExt cx="0" cy="0"/>
        </a:xfrm>
      </p:grpSpPr>
      <p:sp>
        <p:nvSpPr>
          <p:cNvPr id="77" name="Rectangle 76">
            <a:extLst>
              <a:ext uri="{FF2B5EF4-FFF2-40B4-BE49-F238E27FC236}">
                <a16:creationId xmlns:a16="http://schemas.microsoft.com/office/drawing/2014/main" id="{149D2234-CFA7-5757-4D5E-F2783BD28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FD0A3DA-C812-A770-0514-C642B04572F2}"/>
              </a:ext>
            </a:extLst>
          </p:cNvPr>
          <p:cNvSpPr>
            <a:spLocks noGrp="1"/>
          </p:cNvSpPr>
          <p:nvPr>
            <p:ph type="title"/>
          </p:nvPr>
        </p:nvSpPr>
        <p:spPr>
          <a:xfrm>
            <a:off x="674850" y="503556"/>
            <a:ext cx="11032236" cy="1325563"/>
          </a:xfrm>
        </p:spPr>
        <p:txBody>
          <a:bodyPr>
            <a:normAutofit fontScale="90000"/>
          </a:bodyPr>
          <a:lstStyle/>
          <a:p>
            <a:r>
              <a:rPr lang="en-US"/>
              <a:t>FORMATIVE  AND SUMMATIVE-THE DIFFERENCE</a:t>
            </a:r>
          </a:p>
        </p:txBody>
      </p:sp>
      <p:sp>
        <p:nvSpPr>
          <p:cNvPr id="4" name="Content Placeholder 3">
            <a:extLst>
              <a:ext uri="{FF2B5EF4-FFF2-40B4-BE49-F238E27FC236}">
                <a16:creationId xmlns:a16="http://schemas.microsoft.com/office/drawing/2014/main" id="{73382EDF-1478-D798-FB4C-C378CECAF759}"/>
              </a:ext>
            </a:extLst>
          </p:cNvPr>
          <p:cNvSpPr>
            <a:spLocks noGrp="1"/>
          </p:cNvSpPr>
          <p:nvPr>
            <p:ph sz="half" idx="1"/>
          </p:nvPr>
        </p:nvSpPr>
        <p:spPr>
          <a:xfrm>
            <a:off x="838200" y="2177456"/>
            <a:ext cx="5097780" cy="3795748"/>
          </a:xfrm>
        </p:spPr>
        <p:txBody>
          <a:bodyPr>
            <a:normAutofit/>
          </a:bodyPr>
          <a:lstStyle/>
          <a:p>
            <a:pPr marL="0" indent="0">
              <a:buNone/>
            </a:pPr>
            <a:r>
              <a:rPr lang="en-US"/>
              <a:t>When the chef tastes the soup, it’s formative</a:t>
            </a:r>
          </a:p>
          <a:p>
            <a:endParaRPr lang="en-US"/>
          </a:p>
        </p:txBody>
      </p:sp>
      <p:sp>
        <p:nvSpPr>
          <p:cNvPr id="6" name="Content Placeholder 5">
            <a:extLst>
              <a:ext uri="{FF2B5EF4-FFF2-40B4-BE49-F238E27FC236}">
                <a16:creationId xmlns:a16="http://schemas.microsoft.com/office/drawing/2014/main" id="{3FB700EA-C6C6-46AD-AD4B-49A894536178}"/>
              </a:ext>
            </a:extLst>
          </p:cNvPr>
          <p:cNvSpPr>
            <a:spLocks noGrp="1"/>
          </p:cNvSpPr>
          <p:nvPr>
            <p:ph sz="half" idx="2"/>
          </p:nvPr>
        </p:nvSpPr>
        <p:spPr>
          <a:xfrm>
            <a:off x="6256020" y="2177456"/>
            <a:ext cx="5097780" cy="3795748"/>
          </a:xfrm>
        </p:spPr>
        <p:txBody>
          <a:bodyPr>
            <a:normAutofit/>
          </a:bodyPr>
          <a:lstStyle/>
          <a:p>
            <a:pPr marL="0" indent="0">
              <a:buNone/>
            </a:pPr>
            <a:r>
              <a:rPr lang="en-US"/>
              <a:t>When the customer tastes the soup, it’s a summative</a:t>
            </a:r>
          </a:p>
          <a:p>
            <a:endParaRPr lang="en-US"/>
          </a:p>
        </p:txBody>
      </p:sp>
      <p:sp>
        <p:nvSpPr>
          <p:cNvPr id="11270" name="AutoShape 2" descr="data:image/jpeg;base64,/9j/4AAQSkZJRgABAQAAAQABAAD/2wCEAAkGBhQQEBUUEhQVFBQVFRcYFBgXFRgVFhYVFRgXFxcXFBkYHCYgFxkjGhQUHy8gJCcpLCwsFR4xNTAqNSYrLCkBCQoKDgwOGg8PFykfHxwqLSksKSwpKSkpKSkpKSkpKSkpKSkpLCwsKSkpKSwsLCkpKSwsLCkpKSkpKSksKSwsKf/AABEIAKAAeAMBIgACEQEDEQH/xAAcAAABBQEBAQAAAAAAAAAAAAAAAgMEBQYHAQj/xAA7EAABAwEFBQYEBQMEAwAAAAABAAIRAwQFEiExBkFRYXETIjKBkaEHQrHRFGJywfCCkuEjNFJTFRYz/8QAGQEAAgMBAAAAAAAAAAAAAAAAAAMBAgQF/8QAIhEAAgIDAQACAgMAAAAAAAAAAAECEQMSITEiUQQyE0Fh/9oADAMBAAIRAxEAPwDuKEIQAIQhAAhCEACj24f6buk+makJq1DuO/SfoVDJRVMeHDIryjom6BzTlAQT1SDQKp6JyiJCbpnJOUHZKSGPCmnbGYkdD7JEooOh/UKyKPqJqF4F6migQhCABCEIAEIQgATVo8Dv0n6FOpFUZHoVDAoaAyBTzdT1Ci2N/dClA7+iQaRTE5SCbac07TUogeSCYcDzCUkVtFJWixC9SKLpaDyCE4SLQhCABCEIAEIQgAXjl6kvMAoAzVgbIIy81YMs2XiCqrFqVPZSPFZ0aGShZc5lO9iBvUdkjensasVYos5+y8czmmzUKbNRBKRPsJ7g5SPQoSbuPcP6ivE1eCX6S0IQpIBCEIAEIQgATVpPcd+k/Qp1R7eYpP8A0n6KGBl7LVwnyU1ttKqmVIcrGlVCzo0k9j50S8SjMcncUqxAouTTnIJTVR6gktrs8B6leJq5Kksdyd+wXidHwRL0skIQrFQQhCABCEIAFCviqGUKjjoGOJ9FNWd26vRtCxvxAnHDBGgJ4ncMiqydJsmKtowlfaXPuUz1Jj2Ep0bU1Y7rQOYb95WZ/wDNsOWR8143altIQYhc1zkdVQhVmmG0tod8xHkB+yaftPWGtRw8x9lT2faZlTIxHEHNLtDgdCCqOcvssowfiLdm01o/7Z6taf2T7dra0w7A4RrhLT7GPZZ5pgaqI+9W4sLZe7gwYgD+YjJqlTkVcInWdjL3FYVBEEYTrIMyMshwQs38M7U38TUZjaXdnmAZghzTH1Xi6GGTcTnZo6zo6ahC8KcKPUg1BMSJ4Tmq+8b/AKVA4XOl0ThGsc+C55eFrqVLQ6q2sGy6WjOWgHIeQhIyZlA0YsEsn+HVV6qS5Npqdohsw+M+DiB3sKu02MlJWhMouLpnhKw219eo+hXZaIaMUU203HC4OgsLi5oJOee4EeZ3KzW3t3h9ke8DvsAIPIHfxGZ9TxKrk/V0Tj/ZHCnXAXVm9k50yMQJywjOZ3FRbwsU2hzB3SDnJnUcRlC2l1ClTcXPgE5eWv1VTftJrXiqCwgkYx80HQ84WCM7Z03jpGcr3WWAFjiCJJgTP3V1dNG0ASRDToXTnPBo+4VpQsdINxCJ4QfYkmPRe1bzk9MgOEKsslkLHX9jbbtgzVcan5Tkz+0a+aavEuawljcmiDAgAbhloEGsXlKZaRBY/wAJGcT6JWwykWXwqqj8fTLWkS2ox0mflxDPyPqhaf4bXKO1dWa3DTYCGj87tc98D6hC6OFNROf+TJbnSUlxSkzbCezfGZwujrBWlmY4FtTtYfxdWox3jeYnPujJseQ91VWS8q1ofm7AyczqY6blMe3tTAzA6CeiZF2u0kU2/wB7j5AwPMrmtpnVSaSRsdnq7bLVFQOFUtHdxZRi1Mt3xvjJdCufaptenjNN7ACQ6IqBpG44JI45jRcfstKkwYCXEnQyQfbIei6X8M7A1lGo8Pc4ueGmYgBokaamHapmCTuhP5MFWxrrPam1BLHBw4gyPZR76s/aWeqwaupuA6xki0XcMXaMhtQTnoHyIipHiGnMQFS1dpq1L/7UcBGsB7m9WuAgjrC1ykkumJLvDjNoZiY4T3py5DT+dVT0rAwST4v5qtbtTc1IuLi14c+XBneDQHGRBMEjPgssbhY45MIP6nfuueuXbOl2StE2naSMp0UqlUaTnqoBu00eJaRGeeaXZ8ylSRZP7LN1Ybk1Z7RFWD4SWg9Jz9kipDRJ3J3Zu63Wm0NbGIFwL9wDAQTJ3ZIjHoOXDvl2UqbaTRRAFOO6AIEFCTd1YYQ3TgOXJC6yfDlSXSavCvVT3/tVZ7Fh7epDnmGMALqjuJa0ZwN50ViDkO1bPwVsq0QBDnFzeTH94R6x5KitT2jwvDf6S4nzlStuL2/F2p9aIBMCdzQIAPpPms/Z65J1yXOaTdo6UG6pl3djRiBg1HTkCJ13Bq7nshYOwsdNpYKZILnDMQXGc50MQuW/Dmo2nbaZMEQ4HKdxMjgZXTryviWENEA796bhpfITnbfxJ1S/aIJGKSOAJTX/ALFSJiHen+VlaDgwF51JySg7ve5Tt2J0RTfEm0Oqua9jSMDcJjMxMg+5WJst6vAgiVt7dtJSs1an2oeTWfhbhEgHIS7kJ5ov26G1mPLGhrgciBGXDL+ZrPOF9NMMmq1MRVqF3iMck3SDW5zJUO1UqzahY6k4kb2gkKfdezdau8Atexu8kQejRvKVoxmy9HrluqpbK2BvhGb3HNrR9+S6tcVz0rNTw0xl8zj4nnny+irbuugUaIp0gG6dTxLjvVrZK7KLTidJGgH8yWiMEhMp2XtmpmQd4z/whF3WjGwOGWLPNCcjOzmm3nxwZRDqVgh79DWIljTp/pt+c8zl1XMbgvGraq1W0V3uqVDDcTjJgzMcByCyFeriMLV7Ld2mRvJVc7+BOFfMt7cWkZkglVtGjnkrGuRTEzPVIuWuH2uhTEOdUqsGH8oMuJ4CAVkgm+GuTXrOnbI7Ots1NtSqYq1BlJgMBEx1I19ForTYXOaIgjiCFWXhWJLZ0n3zUV1pw+Fxb0JCf5wQ3ZKrWGoajZYQxvmJSLQC1pJBBOQkRl5qKb7qt0qT+pocp1lv6uWnuMcBmYBHtmjYD2hZQKYxAHOcxOfHySbO2Wu6/dMnaNtYEYGNcNwnF6JNivBrXAPkDXp1UKcWX/ilXghly97Efon7Va+zZhEZ5DLPryUiteVMtlpk/KCIz58ualXXczTFSrFRx3zLRyEKy74Uaa9Kqx2Rzxq8H/lEiOB09VB2SrV676/bUoY2pgpk5Oc3PvDPkD/VyXQ2URwEJttkAfkI5QI8leiljtnotaxrRuCEsuzgZlCsVPjihZ41WiuSrgklNbR7P1LG4E5sdo7nwMFUzrcQ0gZSolHdUEZaMsb3viScJV58ILH2t5CocxSpvcTzPcHu72WDeZXRPhPW7MV3bz2bR5Yyf29FZRUVwjZykdTt5xhwbqM2+Sz9W8eOR4HinqVvdjcDwy9VX34WtaHOkE5SEmX2OSt0eOthlTLlvxxrYG4YgkkzI4DXiqCx0G1T/uIHDCJ+uSTXIspLmOxzv0SHK/DTHFXWXd53faK9pxDCwRlULsj1Akos9ktQd3+zidcR9YiVnKm2lQDJNO2vq6SBO/UperY+M4x4biox8QS0cwSpFgvJ9Ay13UfKeoWBZtJUdGKQOO5WNkvAuIOKRy0UU4lnJS4dhuW+hXbl4h4m7+o4hTH1zOFs+e6Vy+xXmWODmGHCF0S5r1ZWp42+L5hvB+y1Ysm3GYcuLV2izpNwjmhRalpCE+xNH//Z">
            <a:extLst>
              <a:ext uri="{FF2B5EF4-FFF2-40B4-BE49-F238E27FC236}">
                <a16:creationId xmlns:a16="http://schemas.microsoft.com/office/drawing/2014/main" id="{11E7DE19-47CE-42A5-84A0-2388F8004B17}"/>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Arial" panose="020B0604020202020204" pitchFamily="34" charset="0"/>
            </a:endParaRPr>
          </a:p>
        </p:txBody>
      </p:sp>
      <p:sp>
        <p:nvSpPr>
          <p:cNvPr id="11271" name="AutoShape 4" descr="data:image/jpeg;base64,/9j/4AAQSkZJRgABAQAAAQABAAD/2wCEAAkGBhQQEBUUEhQVFBQVFRcYFBgXFRgVFhYVFRgXFxcXFBkYHCYgFxkjGhQUHy8gJCcpLCwsFR4xNTAqNSYrLCkBCQoKDgwOGg8PFykfHxwqLSksKSwpKSkpKSkpKSkpKSkpKSkpLCwsKSkpKSwsLCkpKSwsLCkpKSkpKSksKSwsKf/AABEIAKAAeAMBIgACEQEDEQH/xAAcAAABBQEBAQAAAAAAAAAAAAAAAgMEBQYHAQj/xAA7EAABAwEFBQYEBQMEAwAAAAABAAIRAwQFEiExBkFRYXETIjKBkaEHQrHRFGJywfCCkuEjNFJTFRYz/8QAGQEAAgMBAAAAAAAAAAAAAAAAAAMBAgQF/8QAIhEAAgIDAQACAgMAAAAAAAAAAAECEQMSITEiUQQyE0Fh/9oADAMBAAIRAxEAPwDuKEIQAIQhAAhCEACj24f6buk+makJq1DuO/SfoVDJRVMeHDIryjom6BzTlAQT1SDQKp6JyiJCbpnJOUHZKSGPCmnbGYkdD7JEooOh/UKyKPqJqF4F6migQhCABCEIAEIQgATVo8Dv0n6FOpFUZHoVDAoaAyBTzdT1Ci2N/dClA7+iQaRTE5SCbac07TUogeSCYcDzCUkVtFJWixC9SKLpaDyCE4SLQhCABCEIAEIQgAXjl6kvMAoAzVgbIIy81YMs2XiCqrFqVPZSPFZ0aGShZc5lO9iBvUdkjensasVYos5+y8czmmzUKbNRBKRPsJ7g5SPQoSbuPcP6ivE1eCX6S0IQpIBCEIAEIQgATVpPcd+k/Qp1R7eYpP8A0n6KGBl7LVwnyU1ttKqmVIcrGlVCzo0k9j50S8SjMcncUqxAouTTnIJTVR6gktrs8B6leJq5Kksdyd+wXidHwRL0skIQrFQQhCABCEIAFCviqGUKjjoGOJ9FNWd26vRtCxvxAnHDBGgJ4ncMiqydJsmKtowlfaXPuUz1Jj2Ep0bU1Y7rQOYb95WZ/wDNsOWR8143altIQYhc1zkdVQhVmmG0tod8xHkB+yaftPWGtRw8x9lT2faZlTIxHEHNLtDgdCCqOcvssowfiLdm01o/7Z6taf2T7dra0w7A4RrhLT7GPZZ5pgaqI+9W4sLZe7gwYgD+YjJqlTkVcInWdjL3FYVBEEYTrIMyMshwQs38M7U38TUZjaXdnmAZghzTH1Xi6GGTcTnZo6zo6ahC8KcKPUg1BMSJ4Tmq+8b/AKVA4XOl0ThGsc+C55eFrqVLQ6q2sGy6WjOWgHIeQhIyZlA0YsEsn+HVV6qS5Npqdohsw+M+DiB3sKu02MlJWhMouLpnhKw219eo+hXZaIaMUU203HC4OgsLi5oJOee4EeZ3KzW3t3h9ke8DvsAIPIHfxGZ9TxKrk/V0Tj/ZHCnXAXVm9k50yMQJywjOZ3FRbwsU2hzB3SDnJnUcRlC2l1ClTcXPgE5eWv1VTftJrXiqCwgkYx80HQ84WCM7Z03jpGcr3WWAFjiCJJgTP3V1dNG0ASRDToXTnPBo+4VpQsdINxCJ4QfYkmPRe1bzk9MgOEKsslkLHX9jbbtgzVcan5Tkz+0a+aavEuawljcmiDAgAbhloEGsXlKZaRBY/wAJGcT6JWwykWXwqqj8fTLWkS2ox0mflxDPyPqhaf4bXKO1dWa3DTYCGj87tc98D6hC6OFNROf+TJbnSUlxSkzbCezfGZwujrBWlmY4FtTtYfxdWox3jeYnPujJseQ91VWS8q1ofm7AyczqY6blMe3tTAzA6CeiZF2u0kU2/wB7j5AwPMrmtpnVSaSRsdnq7bLVFQOFUtHdxZRi1Mt3xvjJdCufaptenjNN7ACQ6IqBpG44JI45jRcfstKkwYCXEnQyQfbIei6X8M7A1lGo8Pc4ueGmYgBokaamHapmCTuhP5MFWxrrPam1BLHBw4gyPZR76s/aWeqwaupuA6xki0XcMXaMhtQTnoHyIipHiGnMQFS1dpq1L/7UcBGsB7m9WuAgjrC1ykkumJLvDjNoZiY4T3py5DT+dVT0rAwST4v5qtbtTc1IuLi14c+XBneDQHGRBMEjPgssbhY45MIP6nfuueuXbOl2StE2naSMp0UqlUaTnqoBu00eJaRGeeaXZ8ylSRZP7LN1Ybk1Z7RFWD4SWg9Jz9kipDRJ3J3Zu63Wm0NbGIFwL9wDAQTJ3ZIjHoOXDvl2UqbaTRRAFOO6AIEFCTd1YYQ3TgOXJC6yfDlSXSavCvVT3/tVZ7Fh7epDnmGMALqjuJa0ZwN50ViDkO1bPwVsq0QBDnFzeTH94R6x5KitT2jwvDf6S4nzlStuL2/F2p9aIBMCdzQIAPpPms/Z65J1yXOaTdo6UG6pl3djRiBg1HTkCJ13Bq7nshYOwsdNpYKZILnDMQXGc50MQuW/Dmo2nbaZMEQ4HKdxMjgZXTryviWENEA796bhpfITnbfxJ1S/aIJGKSOAJTX/ALFSJiHen+VlaDgwF51JySg7ve5Tt2J0RTfEm0Oqua9jSMDcJjMxMg+5WJst6vAgiVt7dtJSs1an2oeTWfhbhEgHIS7kJ5ov26G1mPLGhrgciBGXDL+ZrPOF9NMMmq1MRVqF3iMck3SDW5zJUO1UqzahY6k4kb2gkKfdezdau8Atexu8kQejRvKVoxmy9HrluqpbK2BvhGb3HNrR9+S6tcVz0rNTw0xl8zj4nnny+irbuugUaIp0gG6dTxLjvVrZK7KLTidJGgH8yWiMEhMp2XtmpmQd4z/whF3WjGwOGWLPNCcjOzmm3nxwZRDqVgh79DWIljTp/pt+c8zl1XMbgvGraq1W0V3uqVDDcTjJgzMcByCyFeriMLV7Ld2mRvJVc7+BOFfMt7cWkZkglVtGjnkrGuRTEzPVIuWuH2uhTEOdUqsGH8oMuJ4CAVkgm+GuTXrOnbI7Ots1NtSqYq1BlJgMBEx1I19ForTYXOaIgjiCFWXhWJLZ0n3zUV1pw+Fxb0JCf5wQ3ZKrWGoajZYQxvmJSLQC1pJBBOQkRl5qKb7qt0qT+pocp1lv6uWnuMcBmYBHtmjYD2hZQKYxAHOcxOfHySbO2Wu6/dMnaNtYEYGNcNwnF6JNivBrXAPkDXp1UKcWX/ilXghly97Efon7Va+zZhEZ5DLPryUiteVMtlpk/KCIz58ualXXczTFSrFRx3zLRyEKy74Uaa9Kqx2Rzxq8H/lEiOB09VB2SrV676/bUoY2pgpk5Oc3PvDPkD/VyXQ2URwEJttkAfkI5QI8leiljtnotaxrRuCEsuzgZlCsVPjihZ41WiuSrgklNbR7P1LG4E5sdo7nwMFUzrcQ0gZSolHdUEZaMsb3viScJV58ILH2t5CocxSpvcTzPcHu72WDeZXRPhPW7MV3bz2bR5Yyf29FZRUVwjZykdTt5xhwbqM2+Sz9W8eOR4HinqVvdjcDwy9VX34WtaHOkE5SEmX2OSt0eOthlTLlvxxrYG4YgkkzI4DXiqCx0G1T/uIHDCJ+uSTXIspLmOxzv0SHK/DTHFXWXd53faK9pxDCwRlULsj1Akos9ktQd3+zidcR9YiVnKm2lQDJNO2vq6SBO/UperY+M4x4biox8QS0cwSpFgvJ9Ay13UfKeoWBZtJUdGKQOO5WNkvAuIOKRy0UU4lnJS4dhuW+hXbl4h4m7+o4hTH1zOFs+e6Vy+xXmWODmGHCF0S5r1ZWp42+L5hvB+y1Ysm3GYcuLV2izpNwjmhRalpCE+xNH//Z">
            <a:extLst>
              <a:ext uri="{FF2B5EF4-FFF2-40B4-BE49-F238E27FC236}">
                <a16:creationId xmlns:a16="http://schemas.microsoft.com/office/drawing/2014/main" id="{71D55BBF-5F0E-F262-03A1-ECAD26CB1A48}"/>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Arial" panose="020B0604020202020204" pitchFamily="34" charset="0"/>
            </a:endParaRPr>
          </a:p>
        </p:txBody>
      </p:sp>
      <p:sp>
        <p:nvSpPr>
          <p:cNvPr id="11272" name="AutoShape 6" descr="data:image/jpeg;base64,/9j/4AAQSkZJRgABAQAAAQABAAD/2wCEAAkGBhQQEBUUEhQVFBQVFRcYFBgXFRgVFhYVFRgXFxcXFBkYHCYgFxkjGhQUHy8gJCcpLCwsFR4xNTAqNSYrLCkBCQoKDgwOGg8PFykfHxwqLSksKSwpKSkpKSkpKSkpKSkpKSkpLCwsKSkpKSwsLCkpKSwsLCkpKSkpKSksKSwsKf/AABEIAKAAeAMBIgACEQEDEQH/xAAcAAABBQEBAQAAAAAAAAAAAAAAAgMEBQYHAQj/xAA7EAABAwEFBQYEBQMEAwAAAAABAAIRAwQFEiExBkFRYXETIjKBkaEHQrHRFGJywfCCkuEjNFJTFRYz/8QAGQEAAgMBAAAAAAAAAAAAAAAAAAMBAgQF/8QAIhEAAgIDAQACAgMAAAAAAAAAAAECEQMSITEiUQQyE0Fh/9oADAMBAAIRAxEAPwDuKEIQAIQhAAhCEACj24f6buk+makJq1DuO/SfoVDJRVMeHDIryjom6BzTlAQT1SDQKp6JyiJCbpnJOUHZKSGPCmnbGYkdD7JEooOh/UKyKPqJqF4F6migQhCABCEIAEIQgATVo8Dv0n6FOpFUZHoVDAoaAyBTzdT1Ci2N/dClA7+iQaRTE5SCbac07TUogeSCYcDzCUkVtFJWixC9SKLpaDyCE4SLQhCABCEIAEIQgAXjl6kvMAoAzVgbIIy81YMs2XiCqrFqVPZSPFZ0aGShZc5lO9iBvUdkjensasVYos5+y8czmmzUKbNRBKRPsJ7g5SPQoSbuPcP6ivE1eCX6S0IQpIBCEIAEIQgATVpPcd+k/Qp1R7eYpP8A0n6KGBl7LVwnyU1ttKqmVIcrGlVCzo0k9j50S8SjMcncUqxAouTTnIJTVR6gktrs8B6leJq5Kksdyd+wXidHwRL0skIQrFQQhCABCEIAFCviqGUKjjoGOJ9FNWd26vRtCxvxAnHDBGgJ4ncMiqydJsmKtowlfaXPuUz1Jj2Ep0bU1Y7rQOYb95WZ/wDNsOWR8143altIQYhc1zkdVQhVmmG0tod8xHkB+yaftPWGtRw8x9lT2faZlTIxHEHNLtDgdCCqOcvssowfiLdm01o/7Z6taf2T7dra0w7A4RrhLT7GPZZ5pgaqI+9W4sLZe7gwYgD+YjJqlTkVcInWdjL3FYVBEEYTrIMyMshwQs38M7U38TUZjaXdnmAZghzTH1Xi6GGTcTnZo6zo6ahC8KcKPUg1BMSJ4Tmq+8b/AKVA4XOl0ThGsc+C55eFrqVLQ6q2sGy6WjOWgHIeQhIyZlA0YsEsn+HVV6qS5Npqdohsw+M+DiB3sKu02MlJWhMouLpnhKw219eo+hXZaIaMUU203HC4OgsLi5oJOee4EeZ3KzW3t3h9ke8DvsAIPIHfxGZ9TxKrk/V0Tj/ZHCnXAXVm9k50yMQJywjOZ3FRbwsU2hzB3SDnJnUcRlC2l1ClTcXPgE5eWv1VTftJrXiqCwgkYx80HQ84WCM7Z03jpGcr3WWAFjiCJJgTP3V1dNG0ASRDToXTnPBo+4VpQsdINxCJ4QfYkmPRe1bzk9MgOEKsslkLHX9jbbtgzVcan5Tkz+0a+aavEuawljcmiDAgAbhloEGsXlKZaRBY/wAJGcT6JWwykWXwqqj8fTLWkS2ox0mflxDPyPqhaf4bXKO1dWa3DTYCGj87tc98D6hC6OFNROf+TJbnSUlxSkzbCezfGZwujrBWlmY4FtTtYfxdWox3jeYnPujJseQ91VWS8q1ofm7AyczqY6blMe3tTAzA6CeiZF2u0kU2/wB7j5AwPMrmtpnVSaSRsdnq7bLVFQOFUtHdxZRi1Mt3xvjJdCufaptenjNN7ACQ6IqBpG44JI45jRcfstKkwYCXEnQyQfbIei6X8M7A1lGo8Pc4ueGmYgBokaamHapmCTuhP5MFWxrrPam1BLHBw4gyPZR76s/aWeqwaupuA6xki0XcMXaMhtQTnoHyIipHiGnMQFS1dpq1L/7UcBGsB7m9WuAgjrC1ykkumJLvDjNoZiY4T3py5DT+dVT0rAwST4v5qtbtTc1IuLi14c+XBneDQHGRBMEjPgssbhY45MIP6nfuueuXbOl2StE2naSMp0UqlUaTnqoBu00eJaRGeeaXZ8ylSRZP7LN1Ybk1Z7RFWD4SWg9Jz9kipDRJ3J3Zu63Wm0NbGIFwL9wDAQTJ3ZIjHoOXDvl2UqbaTRRAFOO6AIEFCTd1YYQ3TgOXJC6yfDlSXSavCvVT3/tVZ7Fh7epDnmGMALqjuJa0ZwN50ViDkO1bPwVsq0QBDnFzeTH94R6x5KitT2jwvDf6S4nzlStuL2/F2p9aIBMCdzQIAPpPms/Z65J1yXOaTdo6UG6pl3djRiBg1HTkCJ13Bq7nshYOwsdNpYKZILnDMQXGc50MQuW/Dmo2nbaZMEQ4HKdxMjgZXTryviWENEA796bhpfITnbfxJ1S/aIJGKSOAJTX/ALFSJiHen+VlaDgwF51JySg7ve5Tt2J0RTfEm0Oqua9jSMDcJjMxMg+5WJst6vAgiVt7dtJSs1an2oeTWfhbhEgHIS7kJ5ov26G1mPLGhrgciBGXDL+ZrPOF9NMMmq1MRVqF3iMck3SDW5zJUO1UqzahY6k4kb2gkKfdezdau8Atexu8kQejRvKVoxmy9HrluqpbK2BvhGb3HNrR9+S6tcVz0rNTw0xl8zj4nnny+irbuugUaIp0gG6dTxLjvVrZK7KLTidJGgH8yWiMEhMp2XtmpmQd4z/whF3WjGwOGWLPNCcjOzmm3nxwZRDqVgh79DWIljTp/pt+c8zl1XMbgvGraq1W0V3uqVDDcTjJgzMcByCyFeriMLV7Ld2mRvJVc7+BOFfMt7cWkZkglVtGjnkrGuRTEzPVIuWuH2uhTEOdUqsGH8oMuJ4CAVkgm+GuTXrOnbI7Ots1NtSqYq1BlJgMBEx1I19ForTYXOaIgjiCFWXhWJLZ0n3zUV1pw+Fxb0JCf5wQ3ZKrWGoajZYQxvmJSLQC1pJBBOQkRl5qKb7qt0qT+pocp1lv6uWnuMcBmYBHtmjYD2hZQKYxAHOcxOfHySbO2Wu6/dMnaNtYEYGNcNwnF6JNivBrXAPkDXp1UKcWX/ilXghly97Efon7Va+zZhEZ5DLPryUiteVMtlpk/KCIz58ualXXczTFSrFRx3zLRyEKy74Uaa9Kqx2Rzxq8H/lEiOB09VB2SrV676/bUoY2pgpk5Oc3PvDPkD/VyXQ2URwEJttkAfkI5QI8leiljtnotaxrRuCEsuzgZlCsVPjihZ41WiuSrgklNbR7P1LG4E5sdo7nwMFUzrcQ0gZSolHdUEZaMsb3viScJV58ILH2t5CocxSpvcTzPcHu72WDeZXRPhPW7MV3bz2bR5Yyf29FZRUVwjZykdTt5xhwbqM2+Sz9W8eOR4HinqVvdjcDwy9VX34WtaHOkE5SEmX2OSt0eOthlTLlvxxrYG4YgkkzI4DXiqCx0G1T/uIHDCJ+uSTXIspLmOxzv0SHK/DTHFXWXd53faK9pxDCwRlULsj1Akos9ktQd3+zidcR9YiVnKm2lQDJNO2vq6SBO/UperY+M4x4biox8QS0cwSpFgvJ9Ay13UfKeoWBZtJUdGKQOO5WNkvAuIOKRy0UU4lnJS4dhuW+hXbl4h4m7+o4hTH1zOFs+e6Vy+xXmWODmGHCF0S5r1ZWp42+L5hvB+y1Ysm3GYcuLV2izpNwjmhRalpCE+xNH//Z">
            <a:extLst>
              <a:ext uri="{FF2B5EF4-FFF2-40B4-BE49-F238E27FC236}">
                <a16:creationId xmlns:a16="http://schemas.microsoft.com/office/drawing/2014/main" id="{047C8983-E6D6-0A51-6F81-E3399A9683C5}"/>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Arial" panose="020B0604020202020204" pitchFamily="34" charset="0"/>
            </a:endParaRPr>
          </a:p>
        </p:txBody>
      </p:sp>
      <p:pic>
        <p:nvPicPr>
          <p:cNvPr id="9" name="Picture 8">
            <a:extLst>
              <a:ext uri="{FF2B5EF4-FFF2-40B4-BE49-F238E27FC236}">
                <a16:creationId xmlns:a16="http://schemas.microsoft.com/office/drawing/2014/main" id="{F4203B46-A531-8F33-244E-2D0D8F4C660B}"/>
              </a:ext>
            </a:extLst>
          </p:cNvPr>
          <p:cNvPicPr>
            <a:picLocks noChangeAspect="1"/>
          </p:cNvPicPr>
          <p:nvPr/>
        </p:nvPicPr>
        <p:blipFill>
          <a:blip r:embed="rId3"/>
          <a:stretch>
            <a:fillRect/>
          </a:stretch>
        </p:blipFill>
        <p:spPr>
          <a:xfrm>
            <a:off x="518160" y="3037718"/>
            <a:ext cx="4737003" cy="3151905"/>
          </a:xfrm>
          <a:prstGeom prst="rect">
            <a:avLst/>
          </a:prstGeom>
        </p:spPr>
      </p:pic>
      <p:pic>
        <p:nvPicPr>
          <p:cNvPr id="10" name="Picture 9">
            <a:extLst>
              <a:ext uri="{FF2B5EF4-FFF2-40B4-BE49-F238E27FC236}">
                <a16:creationId xmlns:a16="http://schemas.microsoft.com/office/drawing/2014/main" id="{B2D93BA6-C176-0BF5-EAB2-8B32C5998208}"/>
              </a:ext>
            </a:extLst>
          </p:cNvPr>
          <p:cNvPicPr>
            <a:picLocks noChangeAspect="1"/>
          </p:cNvPicPr>
          <p:nvPr/>
        </p:nvPicPr>
        <p:blipFill>
          <a:blip r:embed="rId4"/>
          <a:stretch>
            <a:fillRect/>
          </a:stretch>
        </p:blipFill>
        <p:spPr>
          <a:xfrm>
            <a:off x="6419870" y="3396310"/>
            <a:ext cx="4285859" cy="2859272"/>
          </a:xfrm>
          <a:prstGeom prst="rect">
            <a:avLst/>
          </a:prstGeom>
        </p:spPr>
      </p:pic>
    </p:spTree>
    <p:extLst>
      <p:ext uri="{BB962C8B-B14F-4D97-AF65-F5344CB8AC3E}">
        <p14:creationId xmlns:p14="http://schemas.microsoft.com/office/powerpoint/2010/main" val="2061212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22D42-B364-FEA0-0B39-8E1A9876CA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0CCD2B-5E32-539B-5B77-A2082E81FF7D}"/>
              </a:ext>
            </a:extLst>
          </p:cNvPr>
          <p:cNvSpPr>
            <a:spLocks noGrp="1"/>
          </p:cNvSpPr>
          <p:nvPr>
            <p:ph type="title"/>
          </p:nvPr>
        </p:nvSpPr>
        <p:spPr/>
        <p:txBody>
          <a:bodyPr/>
          <a:lstStyle/>
          <a:p>
            <a:r>
              <a:rPr lang="en-US" sz="4400" b="1" i="0">
                <a:effectLst/>
                <a:latin typeface="Arial" panose="020B0604020202020204" pitchFamily="34" charset="0"/>
              </a:rPr>
              <a:t>Why is Assessment Important?</a:t>
            </a:r>
            <a:br>
              <a:rPr lang="en-US" sz="4400" b="1" i="1">
                <a:effectLst/>
                <a:latin typeface="Arial" panose="020B0604020202020204" pitchFamily="34" charset="0"/>
              </a:rPr>
            </a:br>
            <a:endParaRPr lang="en-US"/>
          </a:p>
        </p:txBody>
      </p:sp>
      <p:sp>
        <p:nvSpPr>
          <p:cNvPr id="3" name="Content Placeholder 2">
            <a:extLst>
              <a:ext uri="{FF2B5EF4-FFF2-40B4-BE49-F238E27FC236}">
                <a16:creationId xmlns:a16="http://schemas.microsoft.com/office/drawing/2014/main" id="{EA93811B-47ED-538A-F61E-260FD287D07B}"/>
              </a:ext>
            </a:extLst>
          </p:cNvPr>
          <p:cNvSpPr>
            <a:spLocks noGrp="1"/>
          </p:cNvSpPr>
          <p:nvPr>
            <p:ph idx="1"/>
          </p:nvPr>
        </p:nvSpPr>
        <p:spPr>
          <a:xfrm>
            <a:off x="838200" y="1180408"/>
            <a:ext cx="11049000" cy="5536276"/>
          </a:xfrm>
        </p:spPr>
        <p:txBody>
          <a:bodyPr>
            <a:normAutofit lnSpcReduction="10000"/>
          </a:bodyPr>
          <a:lstStyle/>
          <a:p>
            <a:pPr marL="0" marR="0" indent="0">
              <a:spcBef>
                <a:spcPts val="0"/>
              </a:spcBef>
              <a:spcAft>
                <a:spcPts val="0"/>
              </a:spcAft>
              <a:buNone/>
            </a:pPr>
            <a:r>
              <a:rPr lang="en-US" sz="2400" dirty="0">
                <a:effectLst/>
                <a:latin typeface="Arial" panose="020B060402020202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2400" dirty="0">
                <a:solidFill>
                  <a:srgbClr val="0070C0"/>
                </a:solidFill>
                <a:effectLst/>
                <a:latin typeface="Arial" panose="020B0604020202020204" pitchFamily="34" charset="0"/>
                <a:ea typeface="Times New Roman" panose="02020603050405020304" pitchFamily="18" charset="0"/>
              </a:rPr>
              <a:t>Students will have a clearer vision </a:t>
            </a:r>
            <a:r>
              <a:rPr lang="en-US" sz="2400" dirty="0">
                <a:effectLst/>
                <a:latin typeface="Arial" panose="020B0604020202020204" pitchFamily="34" charset="0"/>
                <a:ea typeface="Times New Roman" panose="02020603050405020304" pitchFamily="18" charset="0"/>
              </a:rPr>
              <a:t>of what is expected of them and generally will be more positive about their course experiences. </a:t>
            </a:r>
          </a:p>
          <a:p>
            <a:pPr marL="342900" marR="0" lvl="0" indent="-342900">
              <a:spcBef>
                <a:spcPts val="0"/>
              </a:spcBef>
              <a:spcAft>
                <a:spcPts val="0"/>
              </a:spcAft>
              <a:buFont typeface="+mj-lt"/>
              <a:buAutoNum type="arabicPeriod"/>
              <a:tabLst>
                <a:tab pos="457200" algn="l"/>
              </a:tabLst>
            </a:pP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2400" dirty="0">
                <a:solidFill>
                  <a:srgbClr val="0070C0"/>
                </a:solidFill>
                <a:effectLst/>
                <a:latin typeface="Arial" panose="020B0604020202020204" pitchFamily="34" charset="0"/>
                <a:ea typeface="Times New Roman" panose="02020603050405020304" pitchFamily="18" charset="0"/>
              </a:rPr>
              <a:t>Can help identify problems within a particular curriculum</a:t>
            </a:r>
            <a:r>
              <a:rPr lang="en-US" sz="2400" dirty="0">
                <a:effectLst/>
                <a:latin typeface="Arial" panose="020B0604020202020204" pitchFamily="34" charset="0"/>
                <a:ea typeface="Times New Roman" panose="02020603050405020304" pitchFamily="18" charset="0"/>
              </a:rPr>
              <a:t>. It can establish a need for increasing the emphasis of particular skills areas within the curriculum. It can tell you whether or not your students are learning what you want them to learn. </a:t>
            </a:r>
          </a:p>
          <a:p>
            <a:pPr marL="342900" marR="0" lvl="0" indent="-342900">
              <a:spcBef>
                <a:spcPts val="0"/>
              </a:spcBef>
              <a:spcAft>
                <a:spcPts val="0"/>
              </a:spcAft>
              <a:buFont typeface="+mj-lt"/>
              <a:buAutoNum type="arabicPeriod"/>
              <a:tabLst>
                <a:tab pos="457200" algn="l"/>
              </a:tabLst>
            </a:pP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2400" dirty="0">
                <a:solidFill>
                  <a:srgbClr val="0070C0"/>
                </a:solidFill>
                <a:effectLst/>
                <a:latin typeface="Arial" panose="020B0604020202020204" pitchFamily="34" charset="0"/>
                <a:ea typeface="Times New Roman" panose="02020603050405020304" pitchFamily="18" charset="0"/>
              </a:rPr>
              <a:t>Instructional methodology and practice </a:t>
            </a:r>
            <a:r>
              <a:rPr lang="en-US" sz="2400" dirty="0">
                <a:effectLst/>
                <a:latin typeface="Arial" panose="020B0604020202020204" pitchFamily="34" charset="0"/>
                <a:ea typeface="Times New Roman" panose="02020603050405020304" pitchFamily="18" charset="0"/>
              </a:rPr>
              <a:t>– Outcomes assessment can help faculty evaluate teaching practices to address issues like the increasing numbers and diversity of students; stakeholder emphasis on value-added education; legislative desire for a productive, competitive workforce. </a:t>
            </a:r>
          </a:p>
          <a:p>
            <a:pPr marL="342900" marR="0" lvl="0" indent="-342900">
              <a:spcBef>
                <a:spcPts val="0"/>
              </a:spcBef>
              <a:spcAft>
                <a:spcPts val="0"/>
              </a:spcAft>
              <a:buFont typeface="+mj-lt"/>
              <a:buAutoNum type="arabicPeriod"/>
              <a:tabLst>
                <a:tab pos="457200" algn="l"/>
              </a:tabLst>
            </a:pP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en-US" sz="2400" dirty="0">
                <a:effectLst/>
                <a:latin typeface="Arial" panose="020B0604020202020204" pitchFamily="34" charset="0"/>
                <a:ea typeface="Times New Roman" panose="02020603050405020304" pitchFamily="18" charset="0"/>
              </a:rPr>
              <a:t>Assessment results can be used to improve retention and recruitment as well as </a:t>
            </a:r>
            <a:r>
              <a:rPr lang="en-US" sz="2400" dirty="0">
                <a:solidFill>
                  <a:srgbClr val="0070C0"/>
                </a:solidFill>
                <a:effectLst/>
                <a:latin typeface="Arial" panose="020B0604020202020204" pitchFamily="34" charset="0"/>
                <a:ea typeface="Times New Roman" panose="02020603050405020304" pitchFamily="18" charset="0"/>
              </a:rPr>
              <a:t>service and support areas on campus</a:t>
            </a:r>
            <a:r>
              <a:rPr lang="en-US" sz="2400" dirty="0">
                <a:effectLst/>
                <a:latin typeface="Arial" panose="020B0604020202020204" pitchFamily="34" charset="0"/>
                <a:ea typeface="Times New Roman" panose="02020603050405020304" pitchFamily="18" charset="0"/>
              </a:rPr>
              <a:t>. </a:t>
            </a:r>
          </a:p>
          <a:p>
            <a:pPr marL="342900" marR="0" lvl="0" indent="-342900">
              <a:spcBef>
                <a:spcPts val="0"/>
              </a:spcBef>
              <a:spcAft>
                <a:spcPts val="0"/>
              </a:spcAft>
              <a:buFont typeface="+mj-lt"/>
              <a:buAutoNum type="arabicPeriod"/>
              <a:tabLst>
                <a:tab pos="457200" algn="l"/>
              </a:tabLst>
            </a:pPr>
            <a:endParaRPr lang="en-US" sz="2400" dirty="0">
              <a:effectLst/>
              <a:latin typeface="Times New Roman" panose="02020603050405020304" pitchFamily="18" charset="0"/>
              <a:ea typeface="Times New Roman" panose="02020603050405020304" pitchFamily="18" charset="0"/>
            </a:endParaRPr>
          </a:p>
          <a:p>
            <a:pPr marL="228600" marR="0">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p>
            <a:endParaRPr lang="en-US" sz="3600" dirty="0"/>
          </a:p>
        </p:txBody>
      </p:sp>
    </p:spTree>
    <p:extLst>
      <p:ext uri="{BB962C8B-B14F-4D97-AF65-F5344CB8AC3E}">
        <p14:creationId xmlns:p14="http://schemas.microsoft.com/office/powerpoint/2010/main" val="1518723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966D5-3951-4AEE-7F80-5FB4CDB6DFC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484E417-EB2C-AA2D-EE34-EA3CF557DD1E}"/>
              </a:ext>
            </a:extLst>
          </p:cNvPr>
          <p:cNvSpPr>
            <a:spLocks noGrp="1"/>
          </p:cNvSpPr>
          <p:nvPr>
            <p:ph type="title"/>
          </p:nvPr>
        </p:nvSpPr>
        <p:spPr>
          <a:xfrm>
            <a:off x="6095978" y="4252532"/>
            <a:ext cx="6096001" cy="2481817"/>
          </a:xfrm>
        </p:spPr>
        <p:txBody>
          <a:bodyPr vert="horz" lIns="91440" tIns="45720" rIns="91440" bIns="45720" rtlCol="0" anchor="b">
            <a:noAutofit/>
          </a:bodyPr>
          <a:lstStyle/>
          <a:p>
            <a:r>
              <a:rPr lang="en-US" sz="3200">
                <a:latin typeface="+mn-lt"/>
              </a:rPr>
              <a:t>“…process of </a:t>
            </a:r>
            <a:r>
              <a:rPr lang="en-US" sz="3200" i="1">
                <a:latin typeface="+mn-lt"/>
              </a:rPr>
              <a:t>defining, selecting, designing, collecting, analyzing, interpreting</a:t>
            </a:r>
            <a:r>
              <a:rPr lang="en-US" sz="3200">
                <a:latin typeface="+mn-lt"/>
              </a:rPr>
              <a:t> and using information to increase students learning and development” -</a:t>
            </a:r>
            <a:r>
              <a:rPr lang="en-US" altLang="en-US" sz="3200" err="1">
                <a:latin typeface="+mn-lt"/>
              </a:rPr>
              <a:t>Dary</a:t>
            </a:r>
            <a:r>
              <a:rPr lang="en-US" altLang="en-US" sz="3200">
                <a:latin typeface="+mn-lt"/>
              </a:rPr>
              <a:t> Erwin</a:t>
            </a:r>
            <a:endParaRPr lang="en-US" sz="3200">
              <a:latin typeface="+mn-lt"/>
            </a:endParaRPr>
          </a:p>
        </p:txBody>
      </p:sp>
      <p:cxnSp>
        <p:nvCxnSpPr>
          <p:cNvPr id="2056" name="Straight Connector 74">
            <a:extLst>
              <a:ext uri="{FF2B5EF4-FFF2-40B4-BE49-F238E27FC236}">
                <a16:creationId xmlns:a16="http://schemas.microsoft.com/office/drawing/2014/main" id="{B40F6462-02AB-87FE-BC38-2521C003D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7" name="Straight Connector 76">
            <a:extLst>
              <a:ext uri="{FF2B5EF4-FFF2-40B4-BE49-F238E27FC236}">
                <a16:creationId xmlns:a16="http://schemas.microsoft.com/office/drawing/2014/main" id="{BCCB1CE4-1209-4E76-504D-46F04E1FDC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A4392AC-9E71-41FD-06F9-2C3F84375F90}"/>
              </a:ext>
            </a:extLst>
          </p:cNvPr>
          <p:cNvSpPr txBox="1"/>
          <p:nvPr/>
        </p:nvSpPr>
        <p:spPr>
          <a:xfrm>
            <a:off x="0" y="4462388"/>
            <a:ext cx="4682836" cy="2062103"/>
          </a:xfrm>
          <a:prstGeom prst="rect">
            <a:avLst/>
          </a:prstGeom>
          <a:noFill/>
        </p:spPr>
        <p:txBody>
          <a:bodyPr wrap="square">
            <a:spAutoFit/>
          </a:bodyPr>
          <a:lstStyle/>
          <a:p>
            <a:pPr marL="0" indent="0">
              <a:buNone/>
            </a:pPr>
            <a:r>
              <a:rPr lang="en-US" sz="3200"/>
              <a:t>“…is about getting to know our students and the quality of their learning”-Derek Rowntree</a:t>
            </a:r>
          </a:p>
        </p:txBody>
      </p:sp>
      <p:pic>
        <p:nvPicPr>
          <p:cNvPr id="2" name="Picture 2" descr="Picture of Derek Rowntree">
            <a:extLst>
              <a:ext uri="{FF2B5EF4-FFF2-40B4-BE49-F238E27FC236}">
                <a16:creationId xmlns:a16="http://schemas.microsoft.com/office/drawing/2014/main" id="{24E08025-D2AB-32E1-AE51-8CAFCED4E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7879" y="-1034"/>
            <a:ext cx="3266027" cy="42327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ssessing Students: How Shall We Know Them? by Derek Rowntree">
            <a:extLst>
              <a:ext uri="{FF2B5EF4-FFF2-40B4-BE49-F238E27FC236}">
                <a16:creationId xmlns:a16="http://schemas.microsoft.com/office/drawing/2014/main" id="{74B85CE6-3650-98C6-5987-4F88737D9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54675">
            <a:off x="3961151" y="606243"/>
            <a:ext cx="1813317" cy="27267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Dictionary of Education By Derek Rowntree | Used | 9780063181571 | World of  Books">
            <a:extLst>
              <a:ext uri="{FF2B5EF4-FFF2-40B4-BE49-F238E27FC236}">
                <a16:creationId xmlns:a16="http://schemas.microsoft.com/office/drawing/2014/main" id="{7880C96B-EF30-F050-CD11-7D9C844F8A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24560">
            <a:off x="500665" y="175090"/>
            <a:ext cx="1693112" cy="2670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4093CBF-2A8C-D215-32BF-646037351453}"/>
              </a:ext>
            </a:extLst>
          </p:cNvPr>
          <p:cNvPicPr>
            <a:picLocks noChangeAspect="1"/>
          </p:cNvPicPr>
          <p:nvPr/>
        </p:nvPicPr>
        <p:blipFill>
          <a:blip r:embed="rId6"/>
          <a:stretch>
            <a:fillRect/>
          </a:stretch>
        </p:blipFill>
        <p:spPr>
          <a:xfrm rot="20505409">
            <a:off x="456112" y="1530051"/>
            <a:ext cx="1734990" cy="2661027"/>
          </a:xfrm>
          <a:prstGeom prst="rect">
            <a:avLst/>
          </a:prstGeom>
        </p:spPr>
      </p:pic>
      <p:pic>
        <p:nvPicPr>
          <p:cNvPr id="2058" name="Picture 10" descr="The Measurement Man - JMU">
            <a:extLst>
              <a:ext uri="{FF2B5EF4-FFF2-40B4-BE49-F238E27FC236}">
                <a16:creationId xmlns:a16="http://schemas.microsoft.com/office/drawing/2014/main" id="{9BFEDD76-1DEB-AA77-A890-CBF0DE4942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8077" y="484171"/>
            <a:ext cx="5215643" cy="31293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dary erwin - assessing student learning development guide - AbeBooks">
            <a:extLst>
              <a:ext uri="{FF2B5EF4-FFF2-40B4-BE49-F238E27FC236}">
                <a16:creationId xmlns:a16="http://schemas.microsoft.com/office/drawing/2014/main" id="{F04F223B-BBE2-4F6E-B29B-7A230C0B7C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02754">
            <a:off x="6748464" y="300419"/>
            <a:ext cx="2419848" cy="34968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4" descr="Assessing Students: How Shall We Know Them? by Derek Rowntree">
            <a:extLst>
              <a:ext uri="{FF2B5EF4-FFF2-40B4-BE49-F238E27FC236}">
                <a16:creationId xmlns:a16="http://schemas.microsoft.com/office/drawing/2014/main" id="{EA2B2FF1-8030-615F-98A6-9A062E46E7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54675">
            <a:off x="3961152" y="606243"/>
            <a:ext cx="1813317" cy="27267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6" descr="Dictionary of Education By Derek Rowntree | Used | 9780063181571 | World of  Books">
            <a:extLst>
              <a:ext uri="{FF2B5EF4-FFF2-40B4-BE49-F238E27FC236}">
                <a16:creationId xmlns:a16="http://schemas.microsoft.com/office/drawing/2014/main" id="{68837E0A-D547-2ED9-B70E-56CFC544F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24560">
            <a:off x="500666" y="175090"/>
            <a:ext cx="1693112" cy="26705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3434C78-B746-ADB7-B5DF-F6B0930A7674}"/>
              </a:ext>
            </a:extLst>
          </p:cNvPr>
          <p:cNvPicPr>
            <a:picLocks noChangeAspect="1"/>
          </p:cNvPicPr>
          <p:nvPr/>
        </p:nvPicPr>
        <p:blipFill>
          <a:blip r:embed="rId6"/>
          <a:stretch>
            <a:fillRect/>
          </a:stretch>
        </p:blipFill>
        <p:spPr>
          <a:xfrm rot="20505409">
            <a:off x="456113" y="1530051"/>
            <a:ext cx="1734990" cy="26610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09850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B41D-7CE6-113D-69EA-9847C5926B17}"/>
              </a:ext>
            </a:extLst>
          </p:cNvPr>
          <p:cNvSpPr>
            <a:spLocks noGrp="1"/>
          </p:cNvSpPr>
          <p:nvPr>
            <p:ph type="title"/>
          </p:nvPr>
        </p:nvSpPr>
        <p:spPr/>
        <p:txBody>
          <a:bodyPr/>
          <a:lstStyle/>
          <a:p>
            <a:r>
              <a:rPr lang="en-US" dirty="0"/>
              <a:t>Types of Assessment</a:t>
            </a:r>
            <a:endParaRPr lang="en-CA" dirty="0"/>
          </a:p>
        </p:txBody>
      </p:sp>
    </p:spTree>
    <p:extLst>
      <p:ext uri="{BB962C8B-B14F-4D97-AF65-F5344CB8AC3E}">
        <p14:creationId xmlns:p14="http://schemas.microsoft.com/office/powerpoint/2010/main" val="537897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in Assessment</a:t>
            </a:r>
          </a:p>
        </p:txBody>
      </p:sp>
      <p:sp>
        <p:nvSpPr>
          <p:cNvPr id="3" name="Content Placeholder 2">
            <a:extLst>
              <a:ext uri="{FF2B5EF4-FFF2-40B4-BE49-F238E27FC236}">
                <a16:creationId xmlns:a16="http://schemas.microsoft.com/office/drawing/2014/main" id="{47BE899A-B0F2-4CB8-A3ED-9124B45DEC61}"/>
              </a:ext>
            </a:extLst>
          </p:cNvPr>
          <p:cNvSpPr>
            <a:spLocks noGrp="1"/>
          </p:cNvSpPr>
          <p:nvPr>
            <p:ph idx="1"/>
          </p:nvPr>
        </p:nvSpPr>
        <p:spPr>
          <a:xfrm>
            <a:off x="1118898" y="1701800"/>
            <a:ext cx="5337143" cy="4470400"/>
          </a:xfrm>
        </p:spPr>
        <p:txBody>
          <a:bodyPr>
            <a:normAutofit fontScale="25000" lnSpcReduction="20000"/>
          </a:bodyPr>
          <a:lstStyle/>
          <a:p>
            <a:pPr marL="342900" indent="-342900">
              <a:lnSpc>
                <a:spcPct val="120000"/>
              </a:lnSpc>
              <a:buFont typeface="Arial" panose="020B0604020202020204" pitchFamily="34" charset="0"/>
              <a:buChar char="•"/>
            </a:pPr>
            <a:r>
              <a:rPr lang="en-CA" sz="9600" dirty="0"/>
              <a:t>Number of learners</a:t>
            </a:r>
          </a:p>
          <a:p>
            <a:pPr marL="342900" indent="-342900">
              <a:lnSpc>
                <a:spcPct val="120000"/>
              </a:lnSpc>
              <a:buFont typeface="Arial" panose="020B0604020202020204" pitchFamily="34" charset="0"/>
              <a:buChar char="•"/>
            </a:pPr>
            <a:r>
              <a:rPr lang="en-CA" sz="9600" dirty="0"/>
              <a:t>Timely delivery of results</a:t>
            </a:r>
          </a:p>
          <a:p>
            <a:pPr marL="342900" indent="-342900">
              <a:lnSpc>
                <a:spcPct val="120000"/>
              </a:lnSpc>
              <a:buFont typeface="Arial" panose="020B0604020202020204" pitchFamily="34" charset="0"/>
              <a:buChar char="•"/>
            </a:pPr>
            <a:r>
              <a:rPr lang="en-CA" sz="9600" dirty="0"/>
              <a:t>Feedback to learners</a:t>
            </a:r>
          </a:p>
          <a:p>
            <a:pPr marL="342900" indent="-342900">
              <a:lnSpc>
                <a:spcPct val="120000"/>
              </a:lnSpc>
              <a:buFont typeface="Arial" panose="020B0604020202020204" pitchFamily="34" charset="0"/>
              <a:buChar char="•"/>
            </a:pPr>
            <a:r>
              <a:rPr lang="en-CA" sz="9600" dirty="0"/>
              <a:t>Teacher workload</a:t>
            </a:r>
          </a:p>
          <a:p>
            <a:pPr marL="342900" indent="-342900">
              <a:lnSpc>
                <a:spcPct val="120000"/>
              </a:lnSpc>
              <a:buFont typeface="Arial" panose="020B0604020202020204" pitchFamily="34" charset="0"/>
              <a:buChar char="•"/>
            </a:pPr>
            <a:r>
              <a:rPr lang="en-CA" sz="9600" dirty="0"/>
              <a:t>Student workload</a:t>
            </a:r>
          </a:p>
          <a:p>
            <a:pPr marL="342900" indent="-342900">
              <a:lnSpc>
                <a:spcPct val="120000"/>
              </a:lnSpc>
              <a:buFont typeface="Arial" panose="020B0604020202020204" pitchFamily="34" charset="0"/>
              <a:buChar char="•"/>
            </a:pPr>
            <a:r>
              <a:rPr lang="en-CA" sz="9600" dirty="0"/>
              <a:t>Reliability and validity</a:t>
            </a:r>
          </a:p>
          <a:p>
            <a:pPr marL="342900" indent="-342900">
              <a:lnSpc>
                <a:spcPct val="120000"/>
              </a:lnSpc>
              <a:buFont typeface="Arial" panose="020B0604020202020204" pitchFamily="34" charset="0"/>
              <a:buChar char="•"/>
            </a:pPr>
            <a:r>
              <a:rPr lang="en-CA" sz="9600" dirty="0"/>
              <a:t>Availability of technology</a:t>
            </a:r>
          </a:p>
          <a:p>
            <a:endParaRPr lang="en-CA" dirty="0"/>
          </a:p>
        </p:txBody>
      </p:sp>
      <p:pic>
        <p:nvPicPr>
          <p:cNvPr id="5" name="Graphic 4" descr="Playbook">
            <a:extLst>
              <a:ext uri="{FF2B5EF4-FFF2-40B4-BE49-F238E27FC236}">
                <a16:creationId xmlns:a16="http://schemas.microsoft.com/office/drawing/2014/main" id="{A45D234A-94E0-4A57-B5F8-0063C15FA1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15152" y="2545073"/>
            <a:ext cx="2833464" cy="2833464"/>
          </a:xfrm>
          <a:prstGeom prst="rect">
            <a:avLst/>
          </a:prstGeom>
        </p:spPr>
      </p:pic>
    </p:spTree>
    <p:extLst>
      <p:ext uri="{BB962C8B-B14F-4D97-AF65-F5344CB8AC3E}">
        <p14:creationId xmlns:p14="http://schemas.microsoft.com/office/powerpoint/2010/main" val="1314163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5C58A-52D8-3B0E-63A4-DE52818D440A}"/>
            </a:ext>
          </a:extLst>
        </p:cNvPr>
        <p:cNvGrpSpPr/>
        <p:nvPr/>
      </p:nvGrpSpPr>
      <p:grpSpPr>
        <a:xfrm>
          <a:off x="0" y="0"/>
          <a:ext cx="0" cy="0"/>
          <a:chOff x="0" y="0"/>
          <a:chExt cx="0" cy="0"/>
        </a:xfrm>
      </p:grpSpPr>
      <p:pic>
        <p:nvPicPr>
          <p:cNvPr id="8" name="Picture 7" descr="Orange colored pencil standing out from the crowd of black pencils">
            <a:extLst>
              <a:ext uri="{FF2B5EF4-FFF2-40B4-BE49-F238E27FC236}">
                <a16:creationId xmlns:a16="http://schemas.microsoft.com/office/drawing/2014/main" id="{DECBD21B-44D5-BE06-1340-DCCE421C0C68}"/>
              </a:ext>
            </a:extLst>
          </p:cNvPr>
          <p:cNvPicPr>
            <a:picLocks noChangeAspect="1"/>
          </p:cNvPicPr>
          <p:nvPr/>
        </p:nvPicPr>
        <p:blipFill rotWithShape="1">
          <a:blip r:embed="rId2">
            <a:extLst>
              <a:ext uri="{28A0092B-C50C-407E-A947-70E740481C1C}">
                <a14:useLocalDpi xmlns:a14="http://schemas.microsoft.com/office/drawing/2010/main" val="0"/>
              </a:ext>
            </a:extLst>
          </a:blip>
          <a:srcRect t="6250"/>
          <a:stretch/>
        </p:blipFill>
        <p:spPr>
          <a:xfrm>
            <a:off x="1" y="0"/>
            <a:ext cx="12191999" cy="6857990"/>
          </a:xfrm>
          <a:prstGeom prst="rect">
            <a:avLst/>
          </a:prstGeom>
        </p:spPr>
      </p:pic>
      <p:sp>
        <p:nvSpPr>
          <p:cNvPr id="2" name="Title 1">
            <a:extLst>
              <a:ext uri="{FF2B5EF4-FFF2-40B4-BE49-F238E27FC236}">
                <a16:creationId xmlns:a16="http://schemas.microsoft.com/office/drawing/2014/main" id="{4C7CF34F-1A22-5B12-14B4-BCFA79DF45F9}"/>
              </a:ext>
            </a:extLst>
          </p:cNvPr>
          <p:cNvSpPr>
            <a:spLocks noGrp="1"/>
          </p:cNvSpPr>
          <p:nvPr>
            <p:ph type="ctrTitle"/>
          </p:nvPr>
        </p:nvSpPr>
        <p:spPr>
          <a:xfrm>
            <a:off x="1097280" y="632298"/>
            <a:ext cx="10058400" cy="853068"/>
          </a:xfrm>
          <a:effectLst>
            <a:outerShdw blurRad="50800" dist="38100" dir="2700000" algn="tl" rotWithShape="0">
              <a:prstClr val="black">
                <a:alpha val="40000"/>
              </a:prstClr>
            </a:outerShdw>
          </a:effectLst>
        </p:spPr>
        <p:txBody>
          <a:bodyPr>
            <a:noAutofit/>
          </a:bodyPr>
          <a:lstStyle/>
          <a:p>
            <a:r>
              <a:rPr lang="en-US" dirty="0">
                <a:solidFill>
                  <a:srgbClr val="FFFFFF"/>
                </a:solidFill>
              </a:rPr>
              <a:t>Types of Assessments</a:t>
            </a:r>
          </a:p>
        </p:txBody>
      </p:sp>
      <p:sp>
        <p:nvSpPr>
          <p:cNvPr id="5" name="Subtitle 4">
            <a:extLst>
              <a:ext uri="{FF2B5EF4-FFF2-40B4-BE49-F238E27FC236}">
                <a16:creationId xmlns:a16="http://schemas.microsoft.com/office/drawing/2014/main" id="{2DFD701A-FD1E-1153-65A9-F0D97B54334D}"/>
              </a:ext>
            </a:extLst>
          </p:cNvPr>
          <p:cNvSpPr>
            <a:spLocks noGrp="1"/>
          </p:cNvSpPr>
          <p:nvPr>
            <p:ph type="subTitle" idx="1"/>
          </p:nvPr>
        </p:nvSpPr>
        <p:spPr>
          <a:xfrm>
            <a:off x="4464995" y="1476532"/>
            <a:ext cx="3262009" cy="1850315"/>
          </a:xfrm>
        </p:spPr>
        <p:txBody>
          <a:bodyPr>
            <a:noAutofit/>
          </a:bodyPr>
          <a:lstStyle/>
          <a:p>
            <a:r>
              <a:rPr lang="en-US" sz="4400" dirty="0">
                <a:solidFill>
                  <a:srgbClr val="FFC000"/>
                </a:solidFill>
              </a:rPr>
              <a:t>Objective</a:t>
            </a:r>
          </a:p>
          <a:p>
            <a:r>
              <a:rPr lang="en-US" sz="4400" dirty="0">
                <a:solidFill>
                  <a:srgbClr val="00B0F0"/>
                </a:solidFill>
              </a:rPr>
              <a:t>Subjective</a:t>
            </a:r>
          </a:p>
          <a:p>
            <a:r>
              <a:rPr lang="en-US" sz="4400" dirty="0">
                <a:solidFill>
                  <a:srgbClr val="F70931"/>
                </a:solidFill>
              </a:rPr>
              <a:t>Authentic</a:t>
            </a:r>
            <a:endParaRPr lang="en-MY" sz="4400" dirty="0">
              <a:solidFill>
                <a:srgbClr val="F70931"/>
              </a:solidFill>
            </a:endParaRPr>
          </a:p>
        </p:txBody>
      </p:sp>
    </p:spTree>
    <p:extLst>
      <p:ext uri="{BB962C8B-B14F-4D97-AF65-F5344CB8AC3E}">
        <p14:creationId xmlns:p14="http://schemas.microsoft.com/office/powerpoint/2010/main" val="1934168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666D5-9526-C58E-59E8-E950B98A16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42EBE1-3D96-7C08-82E6-13CF3519227C}"/>
              </a:ext>
            </a:extLst>
          </p:cNvPr>
          <p:cNvSpPr>
            <a:spLocks noGrp="1"/>
          </p:cNvSpPr>
          <p:nvPr>
            <p:ph type="title"/>
          </p:nvPr>
        </p:nvSpPr>
        <p:spPr>
          <a:xfrm>
            <a:off x="2453308" y="580453"/>
            <a:ext cx="7285383" cy="813037"/>
          </a:xfrm>
        </p:spPr>
        <p:txBody>
          <a:bodyPr anchor="t">
            <a:normAutofit fontScale="90000"/>
          </a:bodyPr>
          <a:lstStyle/>
          <a:p>
            <a:r>
              <a:rPr lang="en-US" b="1" dirty="0">
                <a:solidFill>
                  <a:schemeClr val="accent1"/>
                </a:solidFill>
              </a:rPr>
              <a:t>Objective-type of Assessments</a:t>
            </a:r>
          </a:p>
        </p:txBody>
      </p:sp>
      <p:graphicFrame>
        <p:nvGraphicFramePr>
          <p:cNvPr id="5" name="Content Placeholder 2">
            <a:extLst>
              <a:ext uri="{FF2B5EF4-FFF2-40B4-BE49-F238E27FC236}">
                <a16:creationId xmlns:a16="http://schemas.microsoft.com/office/drawing/2014/main" id="{EC3FA52F-C2BE-CF61-643E-B47B89B8DEC2}"/>
              </a:ext>
            </a:extLst>
          </p:cNvPr>
          <p:cNvGraphicFramePr>
            <a:graphicFrameLocks noGrp="1"/>
          </p:cNvGraphicFramePr>
          <p:nvPr>
            <p:ph idx="1"/>
          </p:nvPr>
        </p:nvGraphicFramePr>
        <p:xfrm>
          <a:off x="685799" y="1393490"/>
          <a:ext cx="10820400" cy="51240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654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A9F47-0CF6-18CE-03A7-BE048DF0E70D}"/>
            </a:ext>
          </a:extLst>
        </p:cNvPr>
        <p:cNvGrpSpPr/>
        <p:nvPr/>
      </p:nvGrpSpPr>
      <p:grpSpPr>
        <a:xfrm>
          <a:off x="0" y="0"/>
          <a:ext cx="0" cy="0"/>
          <a:chOff x="0" y="0"/>
          <a:chExt cx="0" cy="0"/>
        </a:xfrm>
      </p:grpSpPr>
      <p:pic>
        <p:nvPicPr>
          <p:cNvPr id="4" name="Picture 3" descr="Hands of person wearing gray sweater typing on laptop with a tablet, digital pen, and cup of coffee">
            <a:extLst>
              <a:ext uri="{FF2B5EF4-FFF2-40B4-BE49-F238E27FC236}">
                <a16:creationId xmlns:a16="http://schemas.microsoft.com/office/drawing/2014/main" id="{5F55363E-205E-E01A-0D48-4AAFC38DB18C}"/>
              </a:ext>
            </a:extLst>
          </p:cNvPr>
          <p:cNvPicPr>
            <a:picLocks noChangeAspect="1"/>
          </p:cNvPicPr>
          <p:nvPr/>
        </p:nvPicPr>
        <p:blipFill rotWithShape="1">
          <a:blip r:embed="rId3" cstate="print">
            <a:duotone>
              <a:prstClr val="black"/>
              <a:prstClr val="white"/>
            </a:duotone>
            <a:alphaModFix amt="35000"/>
            <a:extLst>
              <a:ext uri="{28A0092B-C50C-407E-A947-70E740481C1C}">
                <a14:useLocalDpi xmlns:a14="http://schemas.microsoft.com/office/drawing/2010/main" val="0"/>
              </a:ext>
            </a:extLst>
          </a:blip>
          <a:srcRect t="13572" b="2158"/>
          <a:stretch/>
        </p:blipFill>
        <p:spPr>
          <a:xfrm>
            <a:off x="20" y="10"/>
            <a:ext cx="12191980" cy="6857990"/>
          </a:xfrm>
          <a:prstGeom prst="rect">
            <a:avLst/>
          </a:prstGeom>
        </p:spPr>
      </p:pic>
      <p:sp>
        <p:nvSpPr>
          <p:cNvPr id="2" name="Title 1">
            <a:extLst>
              <a:ext uri="{FF2B5EF4-FFF2-40B4-BE49-F238E27FC236}">
                <a16:creationId xmlns:a16="http://schemas.microsoft.com/office/drawing/2014/main" id="{38C13D3B-6A93-42B5-0FAC-8B1F336AFBC7}"/>
              </a:ext>
            </a:extLst>
          </p:cNvPr>
          <p:cNvSpPr>
            <a:spLocks noGrp="1"/>
          </p:cNvSpPr>
          <p:nvPr>
            <p:ph type="title"/>
          </p:nvPr>
        </p:nvSpPr>
        <p:spPr>
          <a:xfrm>
            <a:off x="838201" y="1065862"/>
            <a:ext cx="3313164" cy="4726276"/>
          </a:xfrm>
        </p:spPr>
        <p:txBody>
          <a:bodyPr>
            <a:normAutofit/>
          </a:bodyPr>
          <a:lstStyle/>
          <a:p>
            <a:pPr algn="r"/>
            <a:r>
              <a:rPr lang="en-US" sz="4000"/>
              <a:t>Subjective-type of Assessments</a:t>
            </a:r>
          </a:p>
        </p:txBody>
      </p:sp>
      <p:graphicFrame>
        <p:nvGraphicFramePr>
          <p:cNvPr id="18" name="Content Placeholder 2">
            <a:extLst>
              <a:ext uri="{FF2B5EF4-FFF2-40B4-BE49-F238E27FC236}">
                <a16:creationId xmlns:a16="http://schemas.microsoft.com/office/drawing/2014/main" id="{FCD679E8-DA6B-2000-EEA5-3C0BE1DE57EC}"/>
              </a:ext>
            </a:extLst>
          </p:cNvPr>
          <p:cNvGraphicFramePr>
            <a:graphicFrameLocks noGrp="1"/>
          </p:cNvGraphicFramePr>
          <p:nvPr>
            <p:ph idx="1"/>
            <p:extLst>
              <p:ext uri="{D42A27DB-BD31-4B8C-83A1-F6EECF244321}">
                <p14:modId xmlns:p14="http://schemas.microsoft.com/office/powerpoint/2010/main" val="2235371865"/>
              </p:ext>
            </p:extLst>
          </p:nvPr>
        </p:nvGraphicFramePr>
        <p:xfrm>
          <a:off x="5155379" y="1065862"/>
          <a:ext cx="6192319"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44192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assessments</a:t>
            </a:r>
          </a:p>
        </p:txBody>
      </p:sp>
      <p:graphicFrame>
        <p:nvGraphicFramePr>
          <p:cNvPr id="4" name="Content Placeholder 3" descr="Vertical bullet list showing 3 groups arranged one below the other and bullet points are present under each group."/>
          <p:cNvGraphicFramePr>
            <a:graphicFrameLocks noGrp="1"/>
          </p:cNvGraphicFramePr>
          <p:nvPr>
            <p:ph sz="half" idx="1"/>
          </p:nvPr>
        </p:nvGraphicFramePr>
        <p:xfrm>
          <a:off x="1119189" y="1701800"/>
          <a:ext cx="4976813"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p:cNvSpPr>
            <a:spLocks noGrp="1"/>
          </p:cNvSpPr>
          <p:nvPr>
            <p:ph sz="half" idx="2"/>
          </p:nvPr>
        </p:nvSpPr>
        <p:spPr/>
        <p:txBody>
          <a:bodyPr/>
          <a:lstStyle/>
          <a:p>
            <a:r>
              <a:rPr lang="en-US" dirty="0"/>
              <a:t>Home assignments (open book)</a:t>
            </a:r>
          </a:p>
          <a:p>
            <a:r>
              <a:rPr lang="en-US" dirty="0"/>
              <a:t>Timed test (Speed test)</a:t>
            </a:r>
          </a:p>
          <a:p>
            <a:r>
              <a:rPr lang="en-US" dirty="0"/>
              <a:t>Group tests</a:t>
            </a:r>
          </a:p>
          <a:p>
            <a:r>
              <a:rPr lang="en-US" dirty="0"/>
              <a:t>Online tests (proctorial)</a:t>
            </a:r>
          </a:p>
          <a:p>
            <a:r>
              <a:rPr lang="en-US" dirty="0"/>
              <a:t>Tests within LMS</a:t>
            </a:r>
          </a:p>
          <a:p>
            <a:r>
              <a:rPr lang="en-US" dirty="0"/>
              <a:t>Laboratory (skills-based) tests</a:t>
            </a:r>
          </a:p>
          <a:p>
            <a:endParaRPr lang="en-US" dirty="0"/>
          </a:p>
        </p:txBody>
      </p:sp>
    </p:spTree>
    <p:extLst>
      <p:ext uri="{BB962C8B-B14F-4D97-AF65-F5344CB8AC3E}">
        <p14:creationId xmlns:p14="http://schemas.microsoft.com/office/powerpoint/2010/main" val="242963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343636A-D256-3AF9-8647-7E55BC949675}"/>
              </a:ext>
            </a:extLst>
          </p:cNvPr>
          <p:cNvSpPr>
            <a:spLocks noGrp="1"/>
          </p:cNvSpPr>
          <p:nvPr>
            <p:ph idx="1"/>
          </p:nvPr>
        </p:nvSpPr>
        <p:spPr/>
        <p:txBody>
          <a:bodyPr/>
          <a:lstStyle/>
          <a:p>
            <a:r>
              <a:rPr lang="en-US" dirty="0"/>
              <a:t>Understanding Assessment</a:t>
            </a:r>
          </a:p>
          <a:p>
            <a:r>
              <a:rPr lang="en-US" dirty="0"/>
              <a:t>Types of Assessment</a:t>
            </a:r>
          </a:p>
          <a:p>
            <a:r>
              <a:rPr lang="en-US" dirty="0"/>
              <a:t>Issues in Online Assessments</a:t>
            </a:r>
          </a:p>
          <a:p>
            <a:r>
              <a:rPr lang="en-US" dirty="0"/>
              <a:t>Authentic Assessment</a:t>
            </a:r>
            <a:endParaRPr lang="en-CA" dirty="0"/>
          </a:p>
        </p:txBody>
      </p:sp>
      <p:sp>
        <p:nvSpPr>
          <p:cNvPr id="7" name="Title 6">
            <a:extLst>
              <a:ext uri="{FF2B5EF4-FFF2-40B4-BE49-F238E27FC236}">
                <a16:creationId xmlns:a16="http://schemas.microsoft.com/office/drawing/2014/main" id="{10A5C30F-185D-413F-9005-B41DD0FA0924}"/>
              </a:ext>
            </a:extLst>
          </p:cNvPr>
          <p:cNvSpPr>
            <a:spLocks noGrp="1"/>
          </p:cNvSpPr>
          <p:nvPr>
            <p:ph type="title"/>
          </p:nvPr>
        </p:nvSpPr>
        <p:spPr>
          <a:xfrm>
            <a:off x="1092200" y="1885125"/>
            <a:ext cx="3314700" cy="2093975"/>
          </a:xfrm>
        </p:spPr>
        <p:txBody>
          <a:bodyPr/>
          <a:lstStyle/>
          <a:p>
            <a:r>
              <a:rPr lang="en-US" dirty="0"/>
              <a:t>Outline</a:t>
            </a:r>
          </a:p>
        </p:txBody>
      </p:sp>
    </p:spTree>
    <p:extLst>
      <p:ext uri="{BB962C8B-B14F-4D97-AF65-F5344CB8AC3E}">
        <p14:creationId xmlns:p14="http://schemas.microsoft.com/office/powerpoint/2010/main" val="2667318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BA2D1-0EAE-2DED-2257-343551F44363}"/>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31AA054-BEC7-36BC-4B68-648F157A4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5" descr="Child holding the earth">
            <a:extLst>
              <a:ext uri="{FF2B5EF4-FFF2-40B4-BE49-F238E27FC236}">
                <a16:creationId xmlns:a16="http://schemas.microsoft.com/office/drawing/2014/main" id="{BE2AF55B-2BDD-4E52-F1BE-D1738508C1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546"/>
          <a:stretch/>
        </p:blipFill>
        <p:spPr>
          <a:xfrm>
            <a:off x="20" y="10"/>
            <a:ext cx="9947062" cy="6857990"/>
          </a:xfrm>
          <a:prstGeom prst="rect">
            <a:avLst/>
          </a:prstGeom>
        </p:spPr>
      </p:pic>
      <p:sp>
        <p:nvSpPr>
          <p:cNvPr id="13" name="Freeform: Shape 12">
            <a:extLst>
              <a:ext uri="{FF2B5EF4-FFF2-40B4-BE49-F238E27FC236}">
                <a16:creationId xmlns:a16="http://schemas.microsoft.com/office/drawing/2014/main" id="{7FECA0FB-68E8-9107-F427-38C8D7EA0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5" name="Freeform: Shape 14">
            <a:extLst>
              <a:ext uri="{FF2B5EF4-FFF2-40B4-BE49-F238E27FC236}">
                <a16:creationId xmlns:a16="http://schemas.microsoft.com/office/drawing/2014/main" id="{DC3BC0BF-78DD-2EE8-4F46-4DE40C6047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7" name="Freeform: Shape 16">
            <a:extLst>
              <a:ext uri="{FF2B5EF4-FFF2-40B4-BE49-F238E27FC236}">
                <a16:creationId xmlns:a16="http://schemas.microsoft.com/office/drawing/2014/main" id="{2E73CA0F-8E15-A082-B01D-F2F4DAC3B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302052C0-61B5-21EC-61DF-C39CBC10BF75}"/>
              </a:ext>
            </a:extLst>
          </p:cNvPr>
          <p:cNvSpPr>
            <a:spLocks noGrp="1"/>
          </p:cNvSpPr>
          <p:nvPr>
            <p:ph type="title"/>
          </p:nvPr>
        </p:nvSpPr>
        <p:spPr>
          <a:xfrm>
            <a:off x="8046720" y="1045597"/>
            <a:ext cx="3633746" cy="1588422"/>
          </a:xfrm>
        </p:spPr>
        <p:txBody>
          <a:bodyPr anchor="b">
            <a:normAutofit/>
          </a:bodyPr>
          <a:lstStyle/>
          <a:p>
            <a:r>
              <a:rPr lang="en-US" sz="3600" dirty="0"/>
              <a:t>Authentic Type of Assessments</a:t>
            </a:r>
          </a:p>
        </p:txBody>
      </p:sp>
      <p:sp>
        <p:nvSpPr>
          <p:cNvPr id="3" name="Content Placeholder 2">
            <a:extLst>
              <a:ext uri="{FF2B5EF4-FFF2-40B4-BE49-F238E27FC236}">
                <a16:creationId xmlns:a16="http://schemas.microsoft.com/office/drawing/2014/main" id="{D018A642-78F9-BCFA-C529-7C0158AF2538}"/>
              </a:ext>
            </a:extLst>
          </p:cNvPr>
          <p:cNvSpPr>
            <a:spLocks noGrp="1"/>
          </p:cNvSpPr>
          <p:nvPr>
            <p:ph idx="1"/>
          </p:nvPr>
        </p:nvSpPr>
        <p:spPr>
          <a:xfrm>
            <a:off x="8046719" y="2722729"/>
            <a:ext cx="4144976" cy="2700062"/>
          </a:xfrm>
        </p:spPr>
        <p:txBody>
          <a:bodyPr>
            <a:normAutofit fontScale="92500"/>
          </a:bodyPr>
          <a:lstStyle/>
          <a:p>
            <a:r>
              <a:rPr lang="en-US" dirty="0"/>
              <a:t>Project Based</a:t>
            </a:r>
          </a:p>
          <a:p>
            <a:r>
              <a:rPr lang="en-US" dirty="0"/>
              <a:t>Problem Based Learning</a:t>
            </a:r>
          </a:p>
          <a:p>
            <a:r>
              <a:rPr lang="en-US" dirty="0"/>
              <a:t>Virtual Realities</a:t>
            </a:r>
          </a:p>
          <a:p>
            <a:r>
              <a:rPr lang="en-US" dirty="0"/>
              <a:t>Peer Assessment</a:t>
            </a:r>
          </a:p>
        </p:txBody>
      </p:sp>
    </p:spTree>
    <p:extLst>
      <p:ext uri="{BB962C8B-B14F-4D97-AF65-F5344CB8AC3E}">
        <p14:creationId xmlns:p14="http://schemas.microsoft.com/office/powerpoint/2010/main" val="3081458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7DA3E1-891F-46FD-89E2-CFCF533D0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34" y="-8312"/>
            <a:ext cx="12191999" cy="6859588"/>
          </a:xfrm>
          <a:prstGeom prst="rect">
            <a:avLst/>
          </a:prstGeom>
        </p:spPr>
      </p:pic>
      <p:sp>
        <p:nvSpPr>
          <p:cNvPr id="2" name="Title 1">
            <a:extLst>
              <a:ext uri="{FF2B5EF4-FFF2-40B4-BE49-F238E27FC236}">
                <a16:creationId xmlns:a16="http://schemas.microsoft.com/office/drawing/2014/main" id="{E21799C3-421F-4F3D-8FD7-EEF83CF3C334}"/>
              </a:ext>
            </a:extLst>
          </p:cNvPr>
          <p:cNvSpPr>
            <a:spLocks noGrp="1"/>
          </p:cNvSpPr>
          <p:nvPr>
            <p:ph type="title"/>
          </p:nvPr>
        </p:nvSpPr>
        <p:spPr/>
        <p:txBody>
          <a:bodyPr/>
          <a:lstStyle/>
          <a:p>
            <a:r>
              <a:rPr lang="en-US" dirty="0"/>
              <a:t>New ways of student assessment</a:t>
            </a:r>
            <a:endParaRPr lang="en-CA" dirty="0"/>
          </a:p>
        </p:txBody>
      </p:sp>
      <p:sp>
        <p:nvSpPr>
          <p:cNvPr id="3" name="Content Placeholder 2">
            <a:extLst>
              <a:ext uri="{FF2B5EF4-FFF2-40B4-BE49-F238E27FC236}">
                <a16:creationId xmlns:a16="http://schemas.microsoft.com/office/drawing/2014/main" id="{87D580AC-FE6D-413F-B7D9-4E27B219BA97}"/>
              </a:ext>
            </a:extLst>
          </p:cNvPr>
          <p:cNvSpPr>
            <a:spLocks noGrp="1"/>
          </p:cNvSpPr>
          <p:nvPr>
            <p:ph idx="1"/>
          </p:nvPr>
        </p:nvSpPr>
        <p:spPr>
          <a:xfrm>
            <a:off x="6346340" y="2064125"/>
            <a:ext cx="5430864" cy="4351338"/>
          </a:xfrm>
        </p:spPr>
        <p:txBody>
          <a:bodyPr>
            <a:normAutofit/>
          </a:bodyPr>
          <a:lstStyle/>
          <a:p>
            <a:r>
              <a:rPr lang="en-US" dirty="0"/>
              <a:t>Alternative assessment</a:t>
            </a:r>
          </a:p>
          <a:p>
            <a:r>
              <a:rPr lang="en-US" dirty="0"/>
              <a:t>Open book examination</a:t>
            </a:r>
          </a:p>
          <a:p>
            <a:r>
              <a:rPr lang="en-US" dirty="0"/>
              <a:t>Oral assessment</a:t>
            </a:r>
          </a:p>
          <a:p>
            <a:r>
              <a:rPr lang="en-US" dirty="0"/>
              <a:t>Online proctored examination</a:t>
            </a:r>
          </a:p>
          <a:p>
            <a:r>
              <a:rPr lang="en-US" dirty="0"/>
              <a:t>Mobile apps</a:t>
            </a:r>
            <a:endParaRPr lang="en-CA" dirty="0"/>
          </a:p>
        </p:txBody>
      </p:sp>
      <p:pic>
        <p:nvPicPr>
          <p:cNvPr id="6" name="Picture 5">
            <a:extLst>
              <a:ext uri="{FF2B5EF4-FFF2-40B4-BE49-F238E27FC236}">
                <a16:creationId xmlns:a16="http://schemas.microsoft.com/office/drawing/2014/main" id="{906DDCBB-3DA4-4E7C-A594-04FEFB39631F}"/>
              </a:ext>
            </a:extLst>
          </p:cNvPr>
          <p:cNvPicPr>
            <a:picLocks noChangeAspect="1"/>
          </p:cNvPicPr>
          <p:nvPr/>
        </p:nvPicPr>
        <p:blipFill>
          <a:blip r:embed="rId4"/>
          <a:stretch>
            <a:fillRect/>
          </a:stretch>
        </p:blipFill>
        <p:spPr>
          <a:xfrm>
            <a:off x="-934" y="1847594"/>
            <a:ext cx="5844723" cy="4299376"/>
          </a:xfrm>
          <a:prstGeom prst="rect">
            <a:avLst/>
          </a:prstGeom>
        </p:spPr>
      </p:pic>
      <p:sp>
        <p:nvSpPr>
          <p:cNvPr id="8" name="TextBox 7">
            <a:extLst>
              <a:ext uri="{FF2B5EF4-FFF2-40B4-BE49-F238E27FC236}">
                <a16:creationId xmlns:a16="http://schemas.microsoft.com/office/drawing/2014/main" id="{04D2976D-AAE4-43C0-A648-9C27BC6A8EC9}"/>
              </a:ext>
            </a:extLst>
          </p:cNvPr>
          <p:cNvSpPr txBox="1"/>
          <p:nvPr/>
        </p:nvSpPr>
        <p:spPr>
          <a:xfrm>
            <a:off x="158266" y="6200019"/>
            <a:ext cx="4883633" cy="215444"/>
          </a:xfrm>
          <a:prstGeom prst="rect">
            <a:avLst/>
          </a:prstGeom>
          <a:noFill/>
        </p:spPr>
        <p:txBody>
          <a:bodyPr wrap="square">
            <a:spAutoFit/>
          </a:bodyPr>
          <a:lstStyle/>
          <a:p>
            <a:r>
              <a:rPr lang="en-CA" sz="800" dirty="0">
                <a:latin typeface="Arial" panose="020B0604020202020204" pitchFamily="34" charset="0"/>
                <a:cs typeface="Arial" panose="020B0604020202020204" pitchFamily="34" charset="0"/>
              </a:rPr>
              <a:t>Source: https://www.careersportal.co.za/news/unisa-students-will-use-app-to-write-exams</a:t>
            </a:r>
          </a:p>
        </p:txBody>
      </p:sp>
    </p:spTree>
    <p:extLst>
      <p:ext uri="{BB962C8B-B14F-4D97-AF65-F5344CB8AC3E}">
        <p14:creationId xmlns:p14="http://schemas.microsoft.com/office/powerpoint/2010/main" val="3597669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4010" b="16150"/>
          <a:stretch/>
        </p:blipFill>
        <p:spPr>
          <a:xfrm>
            <a:off x="416966" y="365759"/>
            <a:ext cx="11392446" cy="6409509"/>
          </a:xfrm>
          <a:prstGeom prst="rect">
            <a:avLst/>
          </a:prstGeom>
        </p:spPr>
      </p:pic>
    </p:spTree>
    <p:extLst>
      <p:ext uri="{BB962C8B-B14F-4D97-AF65-F5344CB8AC3E}">
        <p14:creationId xmlns:p14="http://schemas.microsoft.com/office/powerpoint/2010/main" val="2654426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FBAB51-B845-403B-8C87-172A88AC7E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9766" y="0"/>
            <a:ext cx="9698227" cy="6858000"/>
          </a:xfrm>
          <a:prstGeom prst="rect">
            <a:avLst/>
          </a:prstGeom>
        </p:spPr>
      </p:pic>
    </p:spTree>
    <p:extLst>
      <p:ext uri="{BB962C8B-B14F-4D97-AF65-F5344CB8AC3E}">
        <p14:creationId xmlns:p14="http://schemas.microsoft.com/office/powerpoint/2010/main" val="934076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F0F38-691A-1778-B98A-823C3DCA76AA}"/>
              </a:ext>
            </a:extLst>
          </p:cNvPr>
          <p:cNvSpPr>
            <a:spLocks noGrp="1"/>
          </p:cNvSpPr>
          <p:nvPr>
            <p:ph type="title"/>
          </p:nvPr>
        </p:nvSpPr>
        <p:spPr/>
        <p:txBody>
          <a:bodyPr/>
          <a:lstStyle/>
          <a:p>
            <a:r>
              <a:rPr lang="en-US" dirty="0"/>
              <a:t>Authentic Assessment</a:t>
            </a:r>
            <a:endParaRPr lang="en-CA" dirty="0"/>
          </a:p>
        </p:txBody>
      </p:sp>
    </p:spTree>
    <p:extLst>
      <p:ext uri="{BB962C8B-B14F-4D97-AF65-F5344CB8AC3E}">
        <p14:creationId xmlns:p14="http://schemas.microsoft.com/office/powerpoint/2010/main" val="464024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A1DB66-211C-4DB7-AD97-20F30B857F90}"/>
              </a:ext>
            </a:extLst>
          </p:cNvPr>
          <p:cNvSpPr txBox="1"/>
          <p:nvPr/>
        </p:nvSpPr>
        <p:spPr>
          <a:xfrm>
            <a:off x="3256918" y="1471910"/>
            <a:ext cx="5256584" cy="5386090"/>
          </a:xfrm>
          <a:prstGeom prst="rect">
            <a:avLst/>
          </a:prstGeom>
          <a:solidFill>
            <a:schemeClr val="accent3">
              <a:lumMod val="60000"/>
              <a:lumOff val="40000"/>
            </a:schemeClr>
          </a:solidFill>
        </p:spPr>
        <p:txBody>
          <a:bodyPr wrap="square" rtlCol="0">
            <a:spAutoFit/>
          </a:bodyPr>
          <a:lstStyle/>
          <a:p>
            <a:pPr marL="342900" indent="-342900">
              <a:buFont typeface="Arial" panose="020B0604020202020204" pitchFamily="34" charset="0"/>
              <a:buChar char="•"/>
            </a:pPr>
            <a:r>
              <a:rPr lang="en-US" sz="2200" dirty="0">
                <a:solidFill>
                  <a:srgbClr val="000000"/>
                </a:solidFill>
                <a:latin typeface="BentonSansRegular"/>
              </a:rPr>
              <a:t>is realistic.</a:t>
            </a:r>
          </a:p>
          <a:p>
            <a:pPr marL="342900" indent="-342900">
              <a:buFont typeface="Arial" panose="020B0604020202020204" pitchFamily="34" charset="0"/>
              <a:buChar char="•"/>
            </a:pPr>
            <a:r>
              <a:rPr lang="en-US" sz="2200" dirty="0">
                <a:solidFill>
                  <a:srgbClr val="000000"/>
                </a:solidFill>
                <a:latin typeface="BentonSansRegular"/>
              </a:rPr>
              <a:t>requires judgment and innovation.</a:t>
            </a:r>
          </a:p>
          <a:p>
            <a:pPr marL="342900" indent="-342900">
              <a:buFont typeface="Arial" panose="020B0604020202020204" pitchFamily="34" charset="0"/>
              <a:buChar char="•"/>
            </a:pPr>
            <a:r>
              <a:rPr lang="en-US" sz="2200" dirty="0">
                <a:solidFill>
                  <a:srgbClr val="000000"/>
                </a:solidFill>
                <a:latin typeface="BentonSansRegular"/>
              </a:rPr>
              <a:t>asks the student to “do”.</a:t>
            </a:r>
          </a:p>
          <a:p>
            <a:pPr marL="342900" indent="-342900">
              <a:buFont typeface="Arial" panose="020B0604020202020204" pitchFamily="34" charset="0"/>
              <a:buChar char="•"/>
            </a:pPr>
            <a:r>
              <a:rPr lang="en-US" sz="2200" dirty="0">
                <a:solidFill>
                  <a:srgbClr val="000000"/>
                </a:solidFill>
                <a:latin typeface="BentonSansRegular"/>
              </a:rPr>
              <a:t>replicates or simulates the contexts in which adults are “tested” in the workplace or in civic or personal life.</a:t>
            </a:r>
          </a:p>
          <a:p>
            <a:pPr marL="342900" indent="-342900">
              <a:buFont typeface="Arial" panose="020B0604020202020204" pitchFamily="34" charset="0"/>
              <a:buChar char="•"/>
            </a:pPr>
            <a:r>
              <a:rPr lang="en-US" sz="2200" dirty="0">
                <a:solidFill>
                  <a:srgbClr val="000000"/>
                </a:solidFill>
                <a:latin typeface="BentonSansRegular"/>
              </a:rPr>
              <a:t>assesses the student’s ability to efficiently and effectively use a repertoire of knowledge and skills to negotiate a complex task.</a:t>
            </a:r>
          </a:p>
          <a:p>
            <a:pPr marL="342900" indent="-342900">
              <a:buFont typeface="Arial" panose="020B0604020202020204" pitchFamily="34" charset="0"/>
              <a:buChar char="•"/>
            </a:pPr>
            <a:r>
              <a:rPr lang="en-US" sz="2200" dirty="0">
                <a:solidFill>
                  <a:srgbClr val="000000"/>
                </a:solidFill>
                <a:latin typeface="BentonSansRegular"/>
              </a:rPr>
              <a:t>allows appropriate opportunities to rehearse, practice, consult resources, and get feedback on and refine performances and products.</a:t>
            </a:r>
          </a:p>
          <a:p>
            <a:pPr algn="l"/>
            <a:r>
              <a:rPr lang="en-US" sz="1200" dirty="0">
                <a:solidFill>
                  <a:srgbClr val="000000"/>
                </a:solidFill>
                <a:latin typeface="BentonSansRegular"/>
              </a:rPr>
              <a:t>Source: Wiggins, Grant. (1998). Ensuring authentic performance. Chapter 2 in </a:t>
            </a:r>
            <a:r>
              <a:rPr lang="en-US" sz="1200" i="1" dirty="0">
                <a:solidFill>
                  <a:srgbClr val="000000"/>
                </a:solidFill>
                <a:latin typeface="BentonSansRegular"/>
              </a:rPr>
              <a:t>Educative Assessment: Designing Assessments to Inform and Improve Student Performance</a:t>
            </a:r>
            <a:r>
              <a:rPr lang="en-US" sz="1200" dirty="0">
                <a:solidFill>
                  <a:srgbClr val="000000"/>
                </a:solidFill>
                <a:latin typeface="BentonSansRegular"/>
              </a:rPr>
              <a:t>. San Francisco: Jossey-Bass, pp. 21 – 42.</a:t>
            </a:r>
            <a:endParaRPr lang="en-CA" dirty="0"/>
          </a:p>
        </p:txBody>
      </p:sp>
      <p:sp>
        <p:nvSpPr>
          <p:cNvPr id="2" name="Title 1"/>
          <p:cNvSpPr>
            <a:spLocks noGrp="1"/>
          </p:cNvSpPr>
          <p:nvPr>
            <p:ph type="title"/>
          </p:nvPr>
        </p:nvSpPr>
        <p:spPr>
          <a:xfrm>
            <a:off x="1097280" y="286603"/>
            <a:ext cx="10058400" cy="728107"/>
          </a:xfrm>
        </p:spPr>
        <p:txBody>
          <a:bodyPr>
            <a:normAutofit fontScale="90000"/>
          </a:bodyPr>
          <a:lstStyle/>
          <a:p>
            <a:r>
              <a:rPr lang="en-US" dirty="0"/>
              <a:t>Authentic Assessment</a:t>
            </a:r>
          </a:p>
        </p:txBody>
      </p:sp>
    </p:spTree>
    <p:extLst>
      <p:ext uri="{BB962C8B-B14F-4D97-AF65-F5344CB8AC3E}">
        <p14:creationId xmlns:p14="http://schemas.microsoft.com/office/powerpoint/2010/main" val="142693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A323-9C89-4E9E-B554-E3437F6CF224}"/>
              </a:ext>
            </a:extLst>
          </p:cNvPr>
          <p:cNvSpPr>
            <a:spLocks noGrp="1"/>
          </p:cNvSpPr>
          <p:nvPr>
            <p:ph type="title"/>
          </p:nvPr>
        </p:nvSpPr>
        <p:spPr>
          <a:xfrm>
            <a:off x="1118897" y="76200"/>
            <a:ext cx="10157354" cy="1397000"/>
          </a:xfrm>
        </p:spPr>
        <p:txBody>
          <a:bodyPr anchor="b">
            <a:normAutofit/>
          </a:bodyPr>
          <a:lstStyle/>
          <a:p>
            <a:r>
              <a:rPr lang="en-CA" dirty="0"/>
              <a:t>Designing Authentic Assessment</a:t>
            </a:r>
          </a:p>
        </p:txBody>
      </p:sp>
      <p:graphicFrame>
        <p:nvGraphicFramePr>
          <p:cNvPr id="9" name="Content Placeholder 8">
            <a:extLst>
              <a:ext uri="{FF2B5EF4-FFF2-40B4-BE49-F238E27FC236}">
                <a16:creationId xmlns:a16="http://schemas.microsoft.com/office/drawing/2014/main" id="{52E4ED58-5B03-4620-9B76-8FA8D3A23898}"/>
              </a:ext>
            </a:extLst>
          </p:cNvPr>
          <p:cNvGraphicFramePr>
            <a:graphicFrameLocks noGrp="1"/>
          </p:cNvGraphicFramePr>
          <p:nvPr>
            <p:ph sz="half" idx="1"/>
            <p:extLst>
              <p:ext uri="{D42A27DB-BD31-4B8C-83A1-F6EECF244321}">
                <p14:modId xmlns:p14="http://schemas.microsoft.com/office/powerpoint/2010/main" val="498738446"/>
              </p:ext>
            </p:extLst>
          </p:nvPr>
        </p:nvGraphicFramePr>
        <p:xfrm>
          <a:off x="1118897" y="1701800"/>
          <a:ext cx="10157353"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085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C81D-5BF3-DFF2-21BA-0FB03096BBE8}"/>
              </a:ext>
            </a:extLst>
          </p:cNvPr>
          <p:cNvSpPr>
            <a:spLocks noGrp="1"/>
          </p:cNvSpPr>
          <p:nvPr>
            <p:ph type="title"/>
          </p:nvPr>
        </p:nvSpPr>
        <p:spPr/>
        <p:txBody>
          <a:bodyPr/>
          <a:lstStyle/>
          <a:p>
            <a:r>
              <a:rPr lang="en-US" dirty="0"/>
              <a:t>Design Learning Outcomes</a:t>
            </a:r>
            <a:endParaRPr lang="en-CA" dirty="0"/>
          </a:p>
        </p:txBody>
      </p:sp>
      <p:sp>
        <p:nvSpPr>
          <p:cNvPr id="3" name="Content Placeholder 2">
            <a:extLst>
              <a:ext uri="{FF2B5EF4-FFF2-40B4-BE49-F238E27FC236}">
                <a16:creationId xmlns:a16="http://schemas.microsoft.com/office/drawing/2014/main" id="{9862D1B7-60CB-6E33-728C-366BD983D976}"/>
              </a:ext>
            </a:extLst>
          </p:cNvPr>
          <p:cNvSpPr>
            <a:spLocks noGrp="1"/>
          </p:cNvSpPr>
          <p:nvPr>
            <p:ph idx="1"/>
          </p:nvPr>
        </p:nvSpPr>
        <p:spPr/>
        <p:txBody>
          <a:bodyPr>
            <a:normAutofit/>
          </a:bodyPr>
          <a:lstStyle/>
          <a:p>
            <a:r>
              <a:rPr lang="en-US" dirty="0"/>
              <a:t>What should learners know and be able to do at the end of the course?</a:t>
            </a:r>
          </a:p>
          <a:p>
            <a:r>
              <a:rPr lang="en-US" dirty="0"/>
              <a:t>How will we know that learners know and are able to do this?</a:t>
            </a:r>
          </a:p>
          <a:p>
            <a:r>
              <a:rPr lang="en-US" dirty="0"/>
              <a:t>What content/activities should be provided? </a:t>
            </a:r>
          </a:p>
          <a:p>
            <a:pPr marL="0" indent="0">
              <a:buNone/>
            </a:pPr>
            <a:r>
              <a:rPr lang="en-US" sz="3200" dirty="0"/>
              <a:t>‘</a:t>
            </a:r>
            <a:r>
              <a:rPr lang="en-US" sz="2000" dirty="0"/>
              <a:t>Making Digital Assessment Count: Designing for Engagement, Integrity, Authenticity’. COL Knowledge Series, 2022</a:t>
            </a:r>
          </a:p>
          <a:p>
            <a:endParaRPr lang="en-CA" dirty="0"/>
          </a:p>
          <a:p>
            <a:endParaRPr lang="en-US" dirty="0"/>
          </a:p>
        </p:txBody>
      </p:sp>
    </p:spTree>
    <p:extLst>
      <p:ext uri="{BB962C8B-B14F-4D97-AF65-F5344CB8AC3E}">
        <p14:creationId xmlns:p14="http://schemas.microsoft.com/office/powerpoint/2010/main" val="2318270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83345-1BF8-900D-2CA1-9B1502F891A3}"/>
              </a:ext>
            </a:extLst>
          </p:cNvPr>
          <p:cNvSpPr>
            <a:spLocks noGrp="1"/>
          </p:cNvSpPr>
          <p:nvPr>
            <p:ph type="title"/>
          </p:nvPr>
        </p:nvSpPr>
        <p:spPr/>
        <p:txBody>
          <a:bodyPr/>
          <a:lstStyle/>
          <a:p>
            <a:r>
              <a:rPr lang="en-US" dirty="0"/>
              <a:t>Design for Academic Integrity</a:t>
            </a:r>
            <a:endParaRPr lang="en-CA" dirty="0"/>
          </a:p>
        </p:txBody>
      </p:sp>
      <p:sp>
        <p:nvSpPr>
          <p:cNvPr id="3" name="Content Placeholder 2">
            <a:extLst>
              <a:ext uri="{FF2B5EF4-FFF2-40B4-BE49-F238E27FC236}">
                <a16:creationId xmlns:a16="http://schemas.microsoft.com/office/drawing/2014/main" id="{3F8A40D9-2CC5-9B79-06AA-E627B3BACD67}"/>
              </a:ext>
            </a:extLst>
          </p:cNvPr>
          <p:cNvSpPr>
            <a:spLocks noGrp="1"/>
          </p:cNvSpPr>
          <p:nvPr>
            <p:ph idx="1"/>
          </p:nvPr>
        </p:nvSpPr>
        <p:spPr/>
        <p:txBody>
          <a:bodyPr>
            <a:normAutofit fontScale="92500" lnSpcReduction="10000"/>
          </a:bodyPr>
          <a:lstStyle/>
          <a:p>
            <a:r>
              <a:rPr lang="en-US" dirty="0"/>
              <a:t>More flexibility—different kinds of assessments</a:t>
            </a:r>
          </a:p>
          <a:p>
            <a:r>
              <a:rPr lang="en-US" dirty="0"/>
              <a:t>Regular formative assessment</a:t>
            </a:r>
          </a:p>
          <a:p>
            <a:r>
              <a:rPr lang="en-US" dirty="0"/>
              <a:t>Applied learning specific to the course</a:t>
            </a:r>
          </a:p>
          <a:p>
            <a:r>
              <a:rPr lang="en-US" dirty="0"/>
              <a:t>Designing localized assessments</a:t>
            </a:r>
          </a:p>
          <a:p>
            <a:r>
              <a:rPr lang="en-US" dirty="0"/>
              <a:t>Collaborative activities </a:t>
            </a:r>
          </a:p>
          <a:p>
            <a:r>
              <a:rPr lang="en-US" dirty="0"/>
              <a:t>Problem-solving projects</a:t>
            </a:r>
          </a:p>
          <a:p>
            <a:pPr marL="0" indent="0">
              <a:buNone/>
            </a:pPr>
            <a:r>
              <a:rPr lang="en-US" sz="2200" dirty="0"/>
              <a:t>‘Making Digital Assessment Count: Designing for Engagement, Integrity, Authenticity’. COL Knowledge Series, 2022</a:t>
            </a:r>
          </a:p>
          <a:p>
            <a:endParaRPr lang="en-CA" dirty="0"/>
          </a:p>
        </p:txBody>
      </p:sp>
    </p:spTree>
    <p:extLst>
      <p:ext uri="{BB962C8B-B14F-4D97-AF65-F5344CB8AC3E}">
        <p14:creationId xmlns:p14="http://schemas.microsoft.com/office/powerpoint/2010/main" val="3272299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C6178-4265-150D-DB56-D684CEC850C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B4D6931-61DF-B2B6-633D-36FDB31F928D}"/>
              </a:ext>
            </a:extLst>
          </p:cNvPr>
          <p:cNvPicPr>
            <a:picLocks noChangeAspect="1"/>
          </p:cNvPicPr>
          <p:nvPr/>
        </p:nvPicPr>
        <p:blipFill>
          <a:blip r:embed="rId2"/>
          <a:stretch>
            <a:fillRect/>
          </a:stretch>
        </p:blipFill>
        <p:spPr>
          <a:xfrm>
            <a:off x="1862051" y="29480"/>
            <a:ext cx="8142254" cy="6537576"/>
          </a:xfrm>
          <a:prstGeom prst="rect">
            <a:avLst/>
          </a:prstGeom>
        </p:spPr>
      </p:pic>
    </p:spTree>
    <p:extLst>
      <p:ext uri="{BB962C8B-B14F-4D97-AF65-F5344CB8AC3E}">
        <p14:creationId xmlns:p14="http://schemas.microsoft.com/office/powerpoint/2010/main" val="3378784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83A536D-5083-2A27-BA52-46DE04DCB31D}"/>
              </a:ext>
            </a:extLst>
          </p:cNvPr>
          <p:cNvSpPr>
            <a:spLocks noGrp="1"/>
          </p:cNvSpPr>
          <p:nvPr>
            <p:ph type="title"/>
          </p:nvPr>
        </p:nvSpPr>
        <p:spPr/>
        <p:txBody>
          <a:bodyPr/>
          <a:lstStyle/>
          <a:p>
            <a:r>
              <a:rPr lang="en-US" dirty="0"/>
              <a:t>Understanding Assessment</a:t>
            </a:r>
            <a:endParaRPr lang="en-CA" dirty="0"/>
          </a:p>
        </p:txBody>
      </p:sp>
    </p:spTree>
    <p:extLst>
      <p:ext uri="{BB962C8B-B14F-4D97-AF65-F5344CB8AC3E}">
        <p14:creationId xmlns:p14="http://schemas.microsoft.com/office/powerpoint/2010/main" val="2141844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897" y="-220678"/>
            <a:ext cx="10157354" cy="1397000"/>
          </a:xfrm>
        </p:spPr>
        <p:txBody>
          <a:bodyPr/>
          <a:lstStyle/>
          <a:p>
            <a:r>
              <a:rPr lang="en-US" dirty="0"/>
              <a:t>Alternative Assessments</a:t>
            </a:r>
          </a:p>
        </p:txBody>
      </p:sp>
      <p:sp>
        <p:nvSpPr>
          <p:cNvPr id="5" name="Text Placeholder 4"/>
          <p:cNvSpPr>
            <a:spLocks noGrp="1"/>
          </p:cNvSpPr>
          <p:nvPr>
            <p:ph type="body" idx="1"/>
          </p:nvPr>
        </p:nvSpPr>
        <p:spPr>
          <a:xfrm>
            <a:off x="1122961" y="1340768"/>
            <a:ext cx="4973041" cy="512064"/>
          </a:xfrm>
        </p:spPr>
        <p:txBody>
          <a:bodyPr/>
          <a:lstStyle/>
          <a:p>
            <a:r>
              <a:rPr lang="en-US" dirty="0"/>
              <a:t>Online</a:t>
            </a:r>
          </a:p>
        </p:txBody>
      </p:sp>
      <p:sp>
        <p:nvSpPr>
          <p:cNvPr id="3" name="Content Placeholder 2"/>
          <p:cNvSpPr>
            <a:spLocks noGrp="1"/>
          </p:cNvSpPr>
          <p:nvPr>
            <p:ph sz="half" idx="2"/>
          </p:nvPr>
        </p:nvSpPr>
        <p:spPr>
          <a:xfrm>
            <a:off x="1118897" y="1941732"/>
            <a:ext cx="4977104" cy="3962400"/>
          </a:xfrm>
        </p:spPr>
        <p:txBody>
          <a:bodyPr>
            <a:normAutofit fontScale="85000" lnSpcReduction="10000"/>
          </a:bodyPr>
          <a:lstStyle/>
          <a:p>
            <a:pPr>
              <a:lnSpc>
                <a:spcPct val="120000"/>
              </a:lnSpc>
              <a:spcBef>
                <a:spcPts val="0"/>
              </a:spcBef>
            </a:pPr>
            <a:r>
              <a:rPr lang="en-US" b="1" dirty="0"/>
              <a:t>Participation in discussion forum</a:t>
            </a:r>
          </a:p>
          <a:p>
            <a:pPr>
              <a:lnSpc>
                <a:spcPct val="120000"/>
              </a:lnSpc>
              <a:spcBef>
                <a:spcPts val="0"/>
              </a:spcBef>
            </a:pPr>
            <a:r>
              <a:rPr lang="en-US" b="1" dirty="0"/>
              <a:t>Peer assessment</a:t>
            </a:r>
          </a:p>
          <a:p>
            <a:pPr>
              <a:lnSpc>
                <a:spcPct val="120000"/>
              </a:lnSpc>
              <a:spcBef>
                <a:spcPts val="0"/>
              </a:spcBef>
            </a:pPr>
            <a:r>
              <a:rPr lang="en-US" b="1" dirty="0"/>
              <a:t>Synchronous online seminar presentations</a:t>
            </a:r>
          </a:p>
          <a:p>
            <a:pPr>
              <a:lnSpc>
                <a:spcPct val="120000"/>
              </a:lnSpc>
              <a:spcBef>
                <a:spcPts val="0"/>
              </a:spcBef>
            </a:pPr>
            <a:r>
              <a:rPr lang="en-US" b="1" dirty="0"/>
              <a:t>Online projects (e.g., coding)</a:t>
            </a:r>
          </a:p>
          <a:p>
            <a:pPr>
              <a:lnSpc>
                <a:spcPct val="120000"/>
              </a:lnSpc>
              <a:spcBef>
                <a:spcPts val="0"/>
              </a:spcBef>
            </a:pPr>
            <a:r>
              <a:rPr lang="en-US" b="1" dirty="0"/>
              <a:t>E-Portfolio</a:t>
            </a:r>
          </a:p>
          <a:p>
            <a:pPr>
              <a:lnSpc>
                <a:spcPct val="120000"/>
              </a:lnSpc>
              <a:spcBef>
                <a:spcPts val="0"/>
              </a:spcBef>
            </a:pPr>
            <a:r>
              <a:rPr lang="en-US" b="1" dirty="0"/>
              <a:t>Reflective Journal</a:t>
            </a:r>
          </a:p>
          <a:p>
            <a:pPr>
              <a:lnSpc>
                <a:spcPct val="120000"/>
              </a:lnSpc>
              <a:spcBef>
                <a:spcPts val="0"/>
              </a:spcBef>
            </a:pPr>
            <a:r>
              <a:rPr lang="en-US" b="1" dirty="0"/>
              <a:t>Blogs contribution</a:t>
            </a:r>
          </a:p>
          <a:p>
            <a:pPr>
              <a:lnSpc>
                <a:spcPct val="120000"/>
              </a:lnSpc>
              <a:spcBef>
                <a:spcPts val="0"/>
              </a:spcBef>
            </a:pPr>
            <a:r>
              <a:rPr lang="en-US" b="1" dirty="0"/>
              <a:t>Wiki Collaboration</a:t>
            </a:r>
          </a:p>
          <a:p>
            <a:pPr>
              <a:lnSpc>
                <a:spcPct val="120000"/>
              </a:lnSpc>
              <a:spcBef>
                <a:spcPts val="0"/>
              </a:spcBef>
            </a:pPr>
            <a:r>
              <a:rPr lang="en-US" b="1" dirty="0"/>
              <a:t>Audio and video assignments</a:t>
            </a:r>
          </a:p>
          <a:p>
            <a:pPr>
              <a:lnSpc>
                <a:spcPct val="120000"/>
              </a:lnSpc>
              <a:spcBef>
                <a:spcPts val="0"/>
              </a:spcBef>
            </a:pPr>
            <a:r>
              <a:rPr lang="en-US" b="1" dirty="0"/>
              <a:t>Online objective type questions</a:t>
            </a:r>
          </a:p>
          <a:p>
            <a:endParaRPr lang="en-US" b="1" dirty="0"/>
          </a:p>
        </p:txBody>
      </p:sp>
      <p:sp>
        <p:nvSpPr>
          <p:cNvPr id="6" name="Text Placeholder 5"/>
          <p:cNvSpPr>
            <a:spLocks noGrp="1"/>
          </p:cNvSpPr>
          <p:nvPr>
            <p:ph type="body" sz="quarter" idx="3"/>
          </p:nvPr>
        </p:nvSpPr>
        <p:spPr>
          <a:xfrm>
            <a:off x="6303211" y="1340768"/>
            <a:ext cx="4973041" cy="512064"/>
          </a:xfrm>
        </p:spPr>
        <p:txBody>
          <a:bodyPr/>
          <a:lstStyle/>
          <a:p>
            <a:r>
              <a:rPr lang="en-US" dirty="0"/>
              <a:t>Offline</a:t>
            </a:r>
          </a:p>
        </p:txBody>
      </p:sp>
      <p:sp>
        <p:nvSpPr>
          <p:cNvPr id="4" name="Content Placeholder 3"/>
          <p:cNvSpPr>
            <a:spLocks noGrp="1"/>
          </p:cNvSpPr>
          <p:nvPr>
            <p:ph sz="quarter" idx="4"/>
          </p:nvPr>
        </p:nvSpPr>
        <p:spPr>
          <a:xfrm>
            <a:off x="6096000" y="1992950"/>
            <a:ext cx="4977104" cy="3962400"/>
          </a:xfrm>
        </p:spPr>
        <p:txBody>
          <a:bodyPr>
            <a:normAutofit fontScale="85000" lnSpcReduction="10000"/>
          </a:bodyPr>
          <a:lstStyle/>
          <a:p>
            <a:pPr>
              <a:lnSpc>
                <a:spcPct val="120000"/>
              </a:lnSpc>
              <a:spcBef>
                <a:spcPts val="0"/>
              </a:spcBef>
            </a:pPr>
            <a:r>
              <a:rPr lang="en-US" b="1" dirty="0"/>
              <a:t>Project-based (as term-end exam)</a:t>
            </a:r>
          </a:p>
          <a:p>
            <a:pPr>
              <a:lnSpc>
                <a:spcPct val="120000"/>
              </a:lnSpc>
              <a:spcBef>
                <a:spcPts val="0"/>
              </a:spcBef>
            </a:pPr>
            <a:r>
              <a:rPr lang="en-US" b="1" dirty="0"/>
              <a:t>Term Paper (as term-end exam) </a:t>
            </a:r>
          </a:p>
          <a:p>
            <a:pPr>
              <a:lnSpc>
                <a:spcPct val="120000"/>
              </a:lnSpc>
              <a:spcBef>
                <a:spcPts val="0"/>
              </a:spcBef>
            </a:pPr>
            <a:r>
              <a:rPr lang="en-US" b="1" dirty="0"/>
              <a:t>Portfolio</a:t>
            </a:r>
          </a:p>
          <a:p>
            <a:pPr>
              <a:lnSpc>
                <a:spcPct val="120000"/>
              </a:lnSpc>
              <a:spcBef>
                <a:spcPts val="0"/>
              </a:spcBef>
            </a:pPr>
            <a:r>
              <a:rPr lang="en-US" b="1" dirty="0"/>
              <a:t>Evidence-based approaches (Recognition of Prior Learning)</a:t>
            </a:r>
          </a:p>
        </p:txBody>
      </p:sp>
    </p:spTree>
    <p:extLst>
      <p:ext uri="{BB962C8B-B14F-4D97-AF65-F5344CB8AC3E}">
        <p14:creationId xmlns:p14="http://schemas.microsoft.com/office/powerpoint/2010/main" val="95792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91E29-9525-0C23-C50E-CA71A20AB0F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6497E98-D2AA-56D9-4EEE-A4F7436554B2}"/>
              </a:ext>
            </a:extLst>
          </p:cNvPr>
          <p:cNvPicPr>
            <a:picLocks noChangeAspect="1"/>
          </p:cNvPicPr>
          <p:nvPr/>
        </p:nvPicPr>
        <p:blipFill>
          <a:blip r:embed="rId2"/>
          <a:stretch>
            <a:fillRect/>
          </a:stretch>
        </p:blipFill>
        <p:spPr>
          <a:xfrm>
            <a:off x="61267" y="1596044"/>
            <a:ext cx="12070921" cy="3591098"/>
          </a:xfrm>
          <a:prstGeom prst="rect">
            <a:avLst/>
          </a:prstGeom>
        </p:spPr>
      </p:pic>
      <p:sp>
        <p:nvSpPr>
          <p:cNvPr id="5" name="Title 1">
            <a:extLst>
              <a:ext uri="{FF2B5EF4-FFF2-40B4-BE49-F238E27FC236}">
                <a16:creationId xmlns:a16="http://schemas.microsoft.com/office/drawing/2014/main" id="{BD5599B7-141F-C407-69FB-DE588640A1B4}"/>
              </a:ext>
            </a:extLst>
          </p:cNvPr>
          <p:cNvSpPr txBox="1">
            <a:spLocks/>
          </p:cNvSpPr>
          <p:nvPr/>
        </p:nvSpPr>
        <p:spPr>
          <a:xfrm>
            <a:off x="2895600" y="381000"/>
            <a:ext cx="6248400" cy="1066800"/>
          </a:xfrm>
          <a:prstGeom prst="rect">
            <a:avLst/>
          </a:prstGeom>
        </p:spPr>
        <p:txBody>
          <a:bodyPr anchor="ctr">
            <a:normAutofit fontScale="97500"/>
          </a:bodyPr>
          <a:lstStyle/>
          <a:p>
            <a:pPr algn="ctr">
              <a:defRPr/>
            </a:pPr>
            <a:endParaRPr lang="en-US" sz="2800">
              <a:latin typeface="Arial Unicode MS" pitchFamily="34" charset="-128"/>
              <a:ea typeface="+mj-ea"/>
              <a:cs typeface="+mj-cs"/>
            </a:endParaRPr>
          </a:p>
        </p:txBody>
      </p:sp>
    </p:spTree>
    <p:extLst>
      <p:ext uri="{BB962C8B-B14F-4D97-AF65-F5344CB8AC3E}">
        <p14:creationId xmlns:p14="http://schemas.microsoft.com/office/powerpoint/2010/main" val="1202406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497BD40-70F4-46D4-97F5-466E2D7429B5}"/>
              </a:ext>
            </a:extLst>
          </p:cNvPr>
          <p:cNvGraphicFramePr>
            <a:graphicFrameLocks noGrp="1"/>
          </p:cNvGraphicFramePr>
          <p:nvPr>
            <p:ph idx="4294967295"/>
          </p:nvPr>
        </p:nvGraphicFramePr>
        <p:xfrm>
          <a:off x="1259840" y="690881"/>
          <a:ext cx="9154160" cy="5079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77057C7B-C74D-429A-9580-08A114D2B181}"/>
              </a:ext>
            </a:extLst>
          </p:cNvPr>
          <p:cNvSpPr>
            <a:spLocks noGrp="1"/>
          </p:cNvSpPr>
          <p:nvPr>
            <p:ph type="title" idx="4294967295"/>
          </p:nvPr>
        </p:nvSpPr>
        <p:spPr>
          <a:xfrm>
            <a:off x="2489200" y="365761"/>
            <a:ext cx="8178800" cy="1325563"/>
          </a:xfrm>
        </p:spPr>
        <p:txBody>
          <a:bodyPr/>
          <a:lstStyle/>
          <a:p>
            <a:pPr algn="l"/>
            <a:r>
              <a:rPr lang="en-US" dirty="0"/>
              <a:t>Micro-credentials</a:t>
            </a:r>
          </a:p>
        </p:txBody>
      </p:sp>
      <p:pic>
        <p:nvPicPr>
          <p:cNvPr id="4" name="Picture 3">
            <a:extLst>
              <a:ext uri="{FF2B5EF4-FFF2-40B4-BE49-F238E27FC236}">
                <a16:creationId xmlns:a16="http://schemas.microsoft.com/office/drawing/2014/main" id="{2CAACAF2-BC70-47D1-8D81-62BCC0C386B4}"/>
              </a:ext>
            </a:extLst>
          </p:cNvPr>
          <p:cNvPicPr>
            <a:picLocks noChangeAspect="1"/>
          </p:cNvPicPr>
          <p:nvPr/>
        </p:nvPicPr>
        <p:blipFill>
          <a:blip r:embed="rId8"/>
          <a:stretch>
            <a:fillRect/>
          </a:stretch>
        </p:blipFill>
        <p:spPr>
          <a:xfrm>
            <a:off x="7903444" y="472204"/>
            <a:ext cx="2764557" cy="1023556"/>
          </a:xfrm>
          <a:prstGeom prst="rect">
            <a:avLst/>
          </a:prstGeom>
        </p:spPr>
      </p:pic>
      <p:sp>
        <p:nvSpPr>
          <p:cNvPr id="6" name="TextBox 5">
            <a:extLst>
              <a:ext uri="{FF2B5EF4-FFF2-40B4-BE49-F238E27FC236}">
                <a16:creationId xmlns:a16="http://schemas.microsoft.com/office/drawing/2014/main" id="{9CAC6140-0072-40DD-9995-204D48690C01}"/>
              </a:ext>
            </a:extLst>
          </p:cNvPr>
          <p:cNvSpPr txBox="1"/>
          <p:nvPr/>
        </p:nvSpPr>
        <p:spPr>
          <a:xfrm>
            <a:off x="1828800" y="4438911"/>
            <a:ext cx="214884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Short duration</a:t>
            </a:r>
          </a:p>
          <a:p>
            <a:pPr marL="285750" indent="-285750">
              <a:buFont typeface="Arial" panose="020B0604020202020204" pitchFamily="34" charset="0"/>
              <a:buChar char="•"/>
            </a:pPr>
            <a:r>
              <a:rPr lang="en-US" dirty="0"/>
              <a:t>Modular approach</a:t>
            </a:r>
          </a:p>
          <a:p>
            <a:pPr marL="285750" indent="-285750">
              <a:buFont typeface="Arial" panose="020B0604020202020204" pitchFamily="34" charset="0"/>
              <a:buChar char="•"/>
            </a:pPr>
            <a:r>
              <a:rPr lang="en-US" dirty="0"/>
              <a:t>Skills based</a:t>
            </a:r>
          </a:p>
        </p:txBody>
      </p:sp>
      <p:sp>
        <p:nvSpPr>
          <p:cNvPr id="7" name="TextBox 6">
            <a:extLst>
              <a:ext uri="{FF2B5EF4-FFF2-40B4-BE49-F238E27FC236}">
                <a16:creationId xmlns:a16="http://schemas.microsoft.com/office/drawing/2014/main" id="{E28266E3-0694-49FC-B5F9-0DD1F9AE1552}"/>
              </a:ext>
            </a:extLst>
          </p:cNvPr>
          <p:cNvSpPr txBox="1"/>
          <p:nvPr/>
        </p:nvSpPr>
        <p:spPr>
          <a:xfrm>
            <a:off x="4094480" y="4438910"/>
            <a:ext cx="222504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Community learning</a:t>
            </a:r>
          </a:p>
          <a:p>
            <a:pPr marL="285750" indent="-285750">
              <a:buFont typeface="Arial" panose="020B0604020202020204" pitchFamily="34" charset="0"/>
              <a:buChar char="•"/>
            </a:pPr>
            <a:r>
              <a:rPr lang="en-US" dirty="0"/>
              <a:t>Self-paced</a:t>
            </a:r>
          </a:p>
          <a:p>
            <a:pPr marL="285750" indent="-285750">
              <a:buFont typeface="Arial" panose="020B0604020202020204" pitchFamily="34" charset="0"/>
              <a:buChar char="•"/>
            </a:pPr>
            <a:r>
              <a:rPr lang="en-US" dirty="0"/>
              <a:t>Mentoring support</a:t>
            </a:r>
          </a:p>
        </p:txBody>
      </p:sp>
      <p:sp>
        <p:nvSpPr>
          <p:cNvPr id="8" name="TextBox 7">
            <a:extLst>
              <a:ext uri="{FF2B5EF4-FFF2-40B4-BE49-F238E27FC236}">
                <a16:creationId xmlns:a16="http://schemas.microsoft.com/office/drawing/2014/main" id="{89800F42-56DD-4185-97F6-8A6A200C4AAA}"/>
              </a:ext>
            </a:extLst>
          </p:cNvPr>
          <p:cNvSpPr txBox="1"/>
          <p:nvPr/>
        </p:nvSpPr>
        <p:spPr>
          <a:xfrm>
            <a:off x="6319520" y="4438910"/>
            <a:ext cx="1910080" cy="923330"/>
          </a:xfrm>
          <a:prstGeom prst="rect">
            <a:avLst/>
          </a:prstGeom>
          <a:noFill/>
        </p:spPr>
        <p:txBody>
          <a:bodyPr wrap="square" rtlCol="0">
            <a:spAutoFit/>
          </a:bodyPr>
          <a:lstStyle/>
          <a:p>
            <a:pPr marL="285750" indent="-285750">
              <a:buFont typeface="Arial" panose="020B0604020202020204" pitchFamily="34" charset="0"/>
              <a:buChar char="•"/>
            </a:pPr>
            <a:r>
              <a:rPr lang="en-US" dirty="0"/>
              <a:t>Verifiable credential</a:t>
            </a:r>
          </a:p>
          <a:p>
            <a:pPr marL="285750" indent="-285750">
              <a:buFont typeface="Arial" panose="020B0604020202020204" pitchFamily="34" charset="0"/>
              <a:buChar char="•"/>
            </a:pPr>
            <a:r>
              <a:rPr lang="en-US" dirty="0"/>
              <a:t>Project-based</a:t>
            </a:r>
          </a:p>
        </p:txBody>
      </p:sp>
      <p:sp>
        <p:nvSpPr>
          <p:cNvPr id="9" name="TextBox 8">
            <a:extLst>
              <a:ext uri="{FF2B5EF4-FFF2-40B4-BE49-F238E27FC236}">
                <a16:creationId xmlns:a16="http://schemas.microsoft.com/office/drawing/2014/main" id="{2D917951-0D8F-4A48-83DF-389E536CB2E9}"/>
              </a:ext>
            </a:extLst>
          </p:cNvPr>
          <p:cNvSpPr txBox="1"/>
          <p:nvPr/>
        </p:nvSpPr>
        <p:spPr>
          <a:xfrm>
            <a:off x="8432800" y="4438909"/>
            <a:ext cx="202184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Job-ready</a:t>
            </a:r>
          </a:p>
          <a:p>
            <a:pPr marL="285750" indent="-285750">
              <a:buFont typeface="Arial" panose="020B0604020202020204" pitchFamily="34" charset="0"/>
              <a:buChar char="•"/>
            </a:pPr>
            <a:r>
              <a:rPr lang="en-US" dirty="0"/>
              <a:t>Reduced cost</a:t>
            </a:r>
          </a:p>
          <a:p>
            <a:pPr marL="285750" indent="-285750">
              <a:buFont typeface="Arial" panose="020B0604020202020204" pitchFamily="34" charset="0"/>
              <a:buChar char="•"/>
            </a:pPr>
            <a:r>
              <a:rPr lang="en-US" dirty="0"/>
              <a:t>Blended with F2F for formal degree</a:t>
            </a:r>
          </a:p>
        </p:txBody>
      </p:sp>
    </p:spTree>
    <p:extLst>
      <p:ext uri="{BB962C8B-B14F-4D97-AF65-F5344CB8AC3E}">
        <p14:creationId xmlns:p14="http://schemas.microsoft.com/office/powerpoint/2010/main" val="64676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A323-9C89-4E9E-B554-E3437F6CF224}"/>
              </a:ext>
            </a:extLst>
          </p:cNvPr>
          <p:cNvSpPr>
            <a:spLocks noGrp="1"/>
          </p:cNvSpPr>
          <p:nvPr>
            <p:ph type="title"/>
          </p:nvPr>
        </p:nvSpPr>
        <p:spPr>
          <a:xfrm>
            <a:off x="1118897" y="76200"/>
            <a:ext cx="10157354" cy="1397000"/>
          </a:xfrm>
        </p:spPr>
        <p:txBody>
          <a:bodyPr anchor="b">
            <a:normAutofit/>
          </a:bodyPr>
          <a:lstStyle/>
          <a:p>
            <a:r>
              <a:rPr lang="en-CA" dirty="0"/>
              <a:t>Technologies for Assessment</a:t>
            </a:r>
          </a:p>
        </p:txBody>
      </p:sp>
      <p:sp>
        <p:nvSpPr>
          <p:cNvPr id="7" name="Content Placeholder 6">
            <a:extLst>
              <a:ext uri="{FF2B5EF4-FFF2-40B4-BE49-F238E27FC236}">
                <a16:creationId xmlns:a16="http://schemas.microsoft.com/office/drawing/2014/main" id="{15C75FDC-12FF-46C7-BE76-AD506BAB181B}"/>
              </a:ext>
            </a:extLst>
          </p:cNvPr>
          <p:cNvSpPr>
            <a:spLocks noGrp="1"/>
          </p:cNvSpPr>
          <p:nvPr>
            <p:ph sz="half" idx="1"/>
          </p:nvPr>
        </p:nvSpPr>
        <p:spPr>
          <a:xfrm>
            <a:off x="1118897" y="1701800"/>
            <a:ext cx="4977104" cy="4470400"/>
          </a:xfrm>
        </p:spPr>
        <p:txBody>
          <a:bodyPr>
            <a:normAutofit/>
          </a:bodyPr>
          <a:lstStyle/>
          <a:p>
            <a:r>
              <a:rPr lang="en-US" sz="2200" dirty="0"/>
              <a:t>Online Exam: </a:t>
            </a:r>
            <a:r>
              <a:rPr lang="en-US" sz="2200" b="1" dirty="0" err="1"/>
              <a:t>TCExam</a:t>
            </a:r>
            <a:r>
              <a:rPr lang="en-US" sz="2200" dirty="0"/>
              <a:t> (</a:t>
            </a:r>
            <a:r>
              <a:rPr lang="en-US" sz="2200" dirty="0">
                <a:hlinkClick r:id="rId3"/>
              </a:rPr>
              <a:t>https://tcexam.org/</a:t>
            </a:r>
            <a:r>
              <a:rPr lang="en-US" sz="2200" dirty="0"/>
              <a:t>)</a:t>
            </a:r>
          </a:p>
          <a:p>
            <a:r>
              <a:rPr lang="en-US" sz="2200" dirty="0"/>
              <a:t>LMS for Exam: </a:t>
            </a:r>
            <a:r>
              <a:rPr lang="en-US" sz="2200" b="1" dirty="0"/>
              <a:t>e-Exam</a:t>
            </a:r>
            <a:r>
              <a:rPr lang="en-US" sz="2200" dirty="0"/>
              <a:t> (</a:t>
            </a:r>
            <a:r>
              <a:rPr lang="en-US" sz="2200" dirty="0">
                <a:hlinkClick r:id="rId4"/>
              </a:rPr>
              <a:t>http://www.transformingexams.com/guides.html</a:t>
            </a:r>
            <a:r>
              <a:rPr lang="en-US" sz="2200" dirty="0"/>
              <a:t>) </a:t>
            </a:r>
          </a:p>
          <a:p>
            <a:r>
              <a:rPr lang="en-US" sz="2200" dirty="0"/>
              <a:t>Lockdown Browser:  </a:t>
            </a:r>
            <a:r>
              <a:rPr lang="en-US" sz="2200" b="1" dirty="0"/>
              <a:t>Safe Exam Browser </a:t>
            </a:r>
            <a:r>
              <a:rPr lang="en-US" sz="2200" dirty="0"/>
              <a:t>(</a:t>
            </a:r>
            <a:r>
              <a:rPr lang="en-US" sz="2200" dirty="0">
                <a:hlinkClick r:id="rId5"/>
              </a:rPr>
              <a:t>https://safeexambrowser.org</a:t>
            </a:r>
            <a:r>
              <a:rPr lang="en-US" sz="2200" dirty="0"/>
              <a:t>)</a:t>
            </a:r>
          </a:p>
        </p:txBody>
      </p:sp>
      <p:pic>
        <p:nvPicPr>
          <p:cNvPr id="9" name="Picture 8">
            <a:extLst>
              <a:ext uri="{FF2B5EF4-FFF2-40B4-BE49-F238E27FC236}">
                <a16:creationId xmlns:a16="http://schemas.microsoft.com/office/drawing/2014/main" id="{960A65DA-D94D-4E2A-92FB-2CF58CBDA9CF}"/>
              </a:ext>
            </a:extLst>
          </p:cNvPr>
          <p:cNvPicPr>
            <a:picLocks noChangeAspect="1"/>
          </p:cNvPicPr>
          <p:nvPr/>
        </p:nvPicPr>
        <p:blipFill>
          <a:blip r:embed="rId6"/>
          <a:stretch>
            <a:fillRect/>
          </a:stretch>
        </p:blipFill>
        <p:spPr>
          <a:xfrm>
            <a:off x="6299147" y="2555854"/>
            <a:ext cx="4977104" cy="2762292"/>
          </a:xfrm>
          <a:prstGeom prst="rect">
            <a:avLst/>
          </a:prstGeom>
          <a:noFill/>
        </p:spPr>
      </p:pic>
    </p:spTree>
    <p:extLst>
      <p:ext uri="{BB962C8B-B14F-4D97-AF65-F5344CB8AC3E}">
        <p14:creationId xmlns:p14="http://schemas.microsoft.com/office/powerpoint/2010/main" val="210616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77B3A-1F46-42A3-BDF7-994A7F626C09}"/>
              </a:ext>
            </a:extLst>
          </p:cNvPr>
          <p:cNvSpPr>
            <a:spLocks noGrp="1"/>
          </p:cNvSpPr>
          <p:nvPr>
            <p:ph type="title"/>
          </p:nvPr>
        </p:nvSpPr>
        <p:spPr>
          <a:xfrm>
            <a:off x="1118897" y="76200"/>
            <a:ext cx="10157354" cy="1397000"/>
          </a:xfrm>
        </p:spPr>
        <p:txBody>
          <a:bodyPr anchor="b">
            <a:normAutofit/>
          </a:bodyPr>
          <a:lstStyle/>
          <a:p>
            <a:r>
              <a:rPr lang="en-US" dirty="0"/>
              <a:t>Some Resources </a:t>
            </a:r>
            <a:endParaRPr lang="en-CA" dirty="0"/>
          </a:p>
        </p:txBody>
      </p:sp>
      <p:sp>
        <p:nvSpPr>
          <p:cNvPr id="3" name="Content Placeholder 2">
            <a:extLst>
              <a:ext uri="{FF2B5EF4-FFF2-40B4-BE49-F238E27FC236}">
                <a16:creationId xmlns:a16="http://schemas.microsoft.com/office/drawing/2014/main" id="{36B98B08-7158-48A9-9BE0-D615218DE936}"/>
              </a:ext>
            </a:extLst>
          </p:cNvPr>
          <p:cNvSpPr>
            <a:spLocks noGrp="1"/>
          </p:cNvSpPr>
          <p:nvPr>
            <p:ph sz="half" idx="1"/>
          </p:nvPr>
        </p:nvSpPr>
        <p:spPr>
          <a:xfrm>
            <a:off x="1118896" y="1701800"/>
            <a:ext cx="6345256" cy="4470400"/>
          </a:xfrm>
        </p:spPr>
        <p:txBody>
          <a:bodyPr>
            <a:normAutofit/>
          </a:bodyPr>
          <a:lstStyle/>
          <a:p>
            <a:r>
              <a:rPr lang="en-CA" b="1" dirty="0"/>
              <a:t>Authentic Learning </a:t>
            </a:r>
            <a:r>
              <a:rPr lang="en-CA" dirty="0">
                <a:hlinkClick r:id="rId2"/>
              </a:rPr>
              <a:t>http://authenticlearning.info/Home.html</a:t>
            </a:r>
            <a:r>
              <a:rPr lang="en-CA" dirty="0"/>
              <a:t> </a:t>
            </a:r>
          </a:p>
          <a:p>
            <a:r>
              <a:rPr lang="en-US" b="1" dirty="0"/>
              <a:t>Authentic activities and online learning</a:t>
            </a:r>
            <a:r>
              <a:rPr lang="en-US" dirty="0"/>
              <a:t> </a:t>
            </a:r>
            <a:r>
              <a:rPr lang="en-US" dirty="0">
                <a:hlinkClick r:id="rId3"/>
              </a:rPr>
              <a:t>https://ro.ecu.edu.au/cgi/viewcontent.cgi?article=4899&amp;context=ecuworks</a:t>
            </a:r>
            <a:r>
              <a:rPr lang="en-US" dirty="0"/>
              <a:t> </a:t>
            </a:r>
          </a:p>
          <a:p>
            <a:r>
              <a:rPr lang="en-US" b="1" dirty="0"/>
              <a:t>Designing authentic activities in web-based courses</a:t>
            </a:r>
            <a:r>
              <a:rPr lang="en-US" dirty="0"/>
              <a:t> </a:t>
            </a:r>
            <a:r>
              <a:rPr lang="en-US" dirty="0">
                <a:hlinkClick r:id="rId4"/>
              </a:rPr>
              <a:t>https://link.springer.com/article/10.1007/BF02960280</a:t>
            </a:r>
            <a:r>
              <a:rPr lang="en-US" dirty="0"/>
              <a:t> </a:t>
            </a:r>
            <a:endParaRPr lang="en-CA" dirty="0"/>
          </a:p>
        </p:txBody>
      </p:sp>
      <p:pic>
        <p:nvPicPr>
          <p:cNvPr id="6" name="Content Placeholder 5" descr="Books on shelf">
            <a:extLst>
              <a:ext uri="{FF2B5EF4-FFF2-40B4-BE49-F238E27FC236}">
                <a16:creationId xmlns:a16="http://schemas.microsoft.com/office/drawing/2014/main" id="{50302DAD-B513-451B-96BD-DD34A6C65580}"/>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76120" y="1628800"/>
            <a:ext cx="4470400" cy="4470400"/>
          </a:xfrm>
        </p:spPr>
      </p:pic>
    </p:spTree>
    <p:extLst>
      <p:ext uri="{BB962C8B-B14F-4D97-AF65-F5344CB8AC3E}">
        <p14:creationId xmlns:p14="http://schemas.microsoft.com/office/powerpoint/2010/main" val="78559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What Does ChatGPT Really Mean For Businesses?">
            <a:extLst>
              <a:ext uri="{FF2B5EF4-FFF2-40B4-BE49-F238E27FC236}">
                <a16:creationId xmlns:a16="http://schemas.microsoft.com/office/drawing/2014/main" id="{0FD7B4C8-CF2A-B3BE-01D4-2CDE845F068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9A2245-6AA3-090A-31D5-F7F55A82AC6F}"/>
              </a:ext>
            </a:extLst>
          </p:cNvPr>
          <p:cNvSpPr>
            <a:spLocks noGrp="1"/>
          </p:cNvSpPr>
          <p:nvPr>
            <p:ph type="title"/>
          </p:nvPr>
        </p:nvSpPr>
        <p:spPr>
          <a:xfrm>
            <a:off x="838200" y="365125"/>
            <a:ext cx="3822189" cy="1899912"/>
          </a:xfrm>
        </p:spPr>
        <p:txBody>
          <a:bodyPr>
            <a:normAutofit/>
          </a:bodyPr>
          <a:lstStyle/>
          <a:p>
            <a:r>
              <a:rPr lang="en-US" sz="4000" dirty="0"/>
              <a:t>Role of AI?</a:t>
            </a:r>
            <a:endParaRPr lang="en-CA" sz="4000" dirty="0"/>
          </a:p>
        </p:txBody>
      </p:sp>
      <p:sp>
        <p:nvSpPr>
          <p:cNvPr id="3" name="Content Placeholder 2">
            <a:extLst>
              <a:ext uri="{FF2B5EF4-FFF2-40B4-BE49-F238E27FC236}">
                <a16:creationId xmlns:a16="http://schemas.microsoft.com/office/drawing/2014/main" id="{652BE0E4-6EF4-4414-2049-48672397FF7D}"/>
              </a:ext>
            </a:extLst>
          </p:cNvPr>
          <p:cNvSpPr>
            <a:spLocks noGrp="1"/>
          </p:cNvSpPr>
          <p:nvPr>
            <p:ph idx="1"/>
          </p:nvPr>
        </p:nvSpPr>
        <p:spPr>
          <a:xfrm>
            <a:off x="838200" y="2434201"/>
            <a:ext cx="3822189" cy="3742762"/>
          </a:xfrm>
        </p:spPr>
        <p:txBody>
          <a:bodyPr>
            <a:normAutofit/>
          </a:bodyPr>
          <a:lstStyle/>
          <a:p>
            <a:r>
              <a:rPr lang="en-US" sz="2400" dirty="0"/>
              <a:t>Test Items</a:t>
            </a:r>
          </a:p>
          <a:p>
            <a:r>
              <a:rPr lang="en-US" sz="2400" dirty="0"/>
              <a:t>Quizzes</a:t>
            </a:r>
          </a:p>
          <a:p>
            <a:r>
              <a:rPr lang="en-CA" sz="2400" dirty="0"/>
              <a:t>AI supports automated grading</a:t>
            </a:r>
          </a:p>
          <a:p>
            <a:endParaRPr lang="en-US" sz="2400" dirty="0"/>
          </a:p>
        </p:txBody>
      </p:sp>
      <p:sp>
        <p:nvSpPr>
          <p:cNvPr id="5" name="TextBox 4">
            <a:extLst>
              <a:ext uri="{FF2B5EF4-FFF2-40B4-BE49-F238E27FC236}">
                <a16:creationId xmlns:a16="http://schemas.microsoft.com/office/drawing/2014/main" id="{2DBF26B4-62D0-7732-B589-069C0A776A68}"/>
              </a:ext>
            </a:extLst>
          </p:cNvPr>
          <p:cNvSpPr txBox="1"/>
          <p:nvPr/>
        </p:nvSpPr>
        <p:spPr>
          <a:xfrm>
            <a:off x="8348133" y="6373052"/>
            <a:ext cx="3710517" cy="366414"/>
          </a:xfrm>
          <a:prstGeom prst="rect">
            <a:avLst/>
          </a:prstGeom>
          <a:noFill/>
        </p:spPr>
        <p:txBody>
          <a:bodyPr wrap="square">
            <a:spAutoFit/>
          </a:bodyPr>
          <a:lstStyle/>
          <a:p>
            <a:pPr algn="r">
              <a:spcAft>
                <a:spcPts val="600"/>
              </a:spcAft>
            </a:pPr>
            <a:r>
              <a:rPr lang="en-CA" sz="900">
                <a:solidFill>
                  <a:schemeClr val="bg1"/>
                </a:solidFill>
                <a:effectLst>
                  <a:outerShdw blurRad="38100" dist="38100" dir="2700000" algn="tl">
                    <a:srgbClr val="000000">
                      <a:alpha val="43137"/>
                    </a:srgbClr>
                  </a:outerShdw>
                </a:effectLst>
              </a:rPr>
              <a:t>Image Source: https://securitymea.com/2023/02/24/new-malware-stealing-social-media-credentials-under-chatgpt-app-disguise/</a:t>
            </a:r>
          </a:p>
        </p:txBody>
      </p:sp>
    </p:spTree>
    <p:extLst>
      <p:ext uri="{BB962C8B-B14F-4D97-AF65-F5344CB8AC3E}">
        <p14:creationId xmlns:p14="http://schemas.microsoft.com/office/powerpoint/2010/main" val="8782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b="1">
                <a:solidFill>
                  <a:srgbClr val="980000"/>
                </a:solidFill>
              </a:rPr>
              <a:t>What is Authentic Assessment?  </a:t>
            </a:r>
            <a:r>
              <a:rPr lang="en" sz="2992">
                <a:solidFill>
                  <a:srgbClr val="0000FF"/>
                </a:solidFill>
              </a:rPr>
              <a:t>(</a:t>
            </a:r>
            <a:r>
              <a:rPr lang="en" sz="2992" i="1">
                <a:solidFill>
                  <a:srgbClr val="0000FF"/>
                </a:solidFill>
              </a:rPr>
              <a:t>a recap…</a:t>
            </a:r>
            <a:r>
              <a:rPr lang="en" sz="2992">
                <a:solidFill>
                  <a:srgbClr val="0000FF"/>
                </a:solidFill>
              </a:rPr>
              <a:t>)</a:t>
            </a:r>
            <a:endParaRPr sz="2992">
              <a:solidFill>
                <a:srgbClr val="0000FF"/>
              </a:solidFill>
            </a:endParaRPr>
          </a:p>
        </p:txBody>
      </p:sp>
      <p:sp>
        <p:nvSpPr>
          <p:cNvPr id="119" name="Google Shape;119;p2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lgn="just">
              <a:spcAft>
                <a:spcPts val="1600"/>
              </a:spcAft>
              <a:buNone/>
            </a:pPr>
            <a:r>
              <a:rPr lang="en" sz="3200">
                <a:solidFill>
                  <a:srgbClr val="000000"/>
                </a:solidFill>
                <a:highlight>
                  <a:srgbClr val="F6F6F6"/>
                </a:highlight>
                <a:latin typeface="Caveat"/>
                <a:ea typeface="Caveat"/>
                <a:cs typeface="Caveat"/>
                <a:sym typeface="Caveat"/>
              </a:rPr>
              <a:t>Authentic assessments involve the </a:t>
            </a:r>
            <a:r>
              <a:rPr lang="en" sz="3200" b="1">
                <a:solidFill>
                  <a:srgbClr val="000000"/>
                </a:solidFill>
                <a:highlight>
                  <a:srgbClr val="F6F6F6"/>
                </a:highlight>
                <a:latin typeface="Caveat"/>
                <a:ea typeface="Caveat"/>
                <a:cs typeface="Caveat"/>
                <a:sym typeface="Caveat"/>
              </a:rPr>
              <a:t>application of knowledge and skills</a:t>
            </a:r>
            <a:r>
              <a:rPr lang="en" sz="3200">
                <a:solidFill>
                  <a:srgbClr val="000000"/>
                </a:solidFill>
                <a:highlight>
                  <a:srgbClr val="F6F6F6"/>
                </a:highlight>
                <a:latin typeface="Caveat"/>
                <a:ea typeface="Caveat"/>
                <a:cs typeface="Caveat"/>
                <a:sym typeface="Caveat"/>
              </a:rPr>
              <a:t> in r</a:t>
            </a:r>
            <a:r>
              <a:rPr lang="en" sz="3200" b="1">
                <a:solidFill>
                  <a:srgbClr val="000000"/>
                </a:solidFill>
                <a:highlight>
                  <a:srgbClr val="F6F6F6"/>
                </a:highlight>
                <a:latin typeface="Caveat"/>
                <a:ea typeface="Caveat"/>
                <a:cs typeface="Caveat"/>
                <a:sym typeface="Caveat"/>
              </a:rPr>
              <a:t>eal-world situations, scenarios, or problems</a:t>
            </a:r>
            <a:r>
              <a:rPr lang="en" sz="3200">
                <a:solidFill>
                  <a:srgbClr val="000000"/>
                </a:solidFill>
                <a:highlight>
                  <a:srgbClr val="F6F6F6"/>
                </a:highlight>
                <a:latin typeface="Caveat"/>
                <a:ea typeface="Caveat"/>
                <a:cs typeface="Caveat"/>
                <a:sym typeface="Caveat"/>
              </a:rPr>
              <a:t>. Authentic assessments create a </a:t>
            </a:r>
            <a:r>
              <a:rPr lang="en" sz="3200" b="1">
                <a:solidFill>
                  <a:srgbClr val="000000"/>
                </a:solidFill>
                <a:highlight>
                  <a:srgbClr val="F6F6F6"/>
                </a:highlight>
                <a:latin typeface="Caveat"/>
                <a:ea typeface="Caveat"/>
                <a:cs typeface="Caveat"/>
                <a:sym typeface="Caveat"/>
              </a:rPr>
              <a:t>student-centered learning</a:t>
            </a:r>
            <a:r>
              <a:rPr lang="en" sz="3200">
                <a:solidFill>
                  <a:srgbClr val="000000"/>
                </a:solidFill>
                <a:highlight>
                  <a:srgbClr val="F6F6F6"/>
                </a:highlight>
                <a:latin typeface="Caveat"/>
                <a:ea typeface="Caveat"/>
                <a:cs typeface="Caveat"/>
                <a:sym typeface="Caveat"/>
              </a:rPr>
              <a:t> experience by providing students opportunities to problem-solve, inquire, and create new knowledge and meaning.</a:t>
            </a:r>
            <a:endParaRPr sz="4000">
              <a:solidFill>
                <a:srgbClr val="000000"/>
              </a:solidFill>
              <a:latin typeface="Caveat"/>
              <a:ea typeface="Caveat"/>
              <a:cs typeface="Caveat"/>
              <a:sym typeface="Caveat"/>
            </a:endParaRPr>
          </a:p>
        </p:txBody>
      </p:sp>
      <p:sp>
        <p:nvSpPr>
          <p:cNvPr id="120" name="Google Shape;120;p27"/>
          <p:cNvSpPr txBox="1"/>
          <p:nvPr/>
        </p:nvSpPr>
        <p:spPr>
          <a:xfrm>
            <a:off x="1162600" y="4301034"/>
            <a:ext cx="4000000" cy="984845"/>
          </a:xfrm>
          <a:prstGeom prst="rect">
            <a:avLst/>
          </a:prstGeom>
          <a:solidFill>
            <a:srgbClr val="CFE2F3"/>
          </a:solidFill>
          <a:ln>
            <a:noFill/>
          </a:ln>
        </p:spPr>
        <p:txBody>
          <a:bodyPr spcFirstLastPara="1" wrap="square" lIns="121900" tIns="121900" rIns="121900" bIns="121900" anchor="t" anchorCtr="0">
            <a:spAutoFit/>
          </a:bodyPr>
          <a:lstStyle/>
          <a:p>
            <a:r>
              <a:rPr lang="en" sz="2400"/>
              <a:t>application of knowledge and skills</a:t>
            </a:r>
            <a:endParaRPr sz="2400"/>
          </a:p>
        </p:txBody>
      </p:sp>
      <p:sp>
        <p:nvSpPr>
          <p:cNvPr id="121" name="Google Shape;121;p27"/>
          <p:cNvSpPr txBox="1"/>
          <p:nvPr/>
        </p:nvSpPr>
        <p:spPr>
          <a:xfrm>
            <a:off x="5793833" y="4301034"/>
            <a:ext cx="5471600" cy="984845"/>
          </a:xfrm>
          <a:prstGeom prst="rect">
            <a:avLst/>
          </a:prstGeom>
          <a:solidFill>
            <a:srgbClr val="CFE2F3"/>
          </a:solidFill>
          <a:ln>
            <a:noFill/>
          </a:ln>
        </p:spPr>
        <p:txBody>
          <a:bodyPr spcFirstLastPara="1" wrap="square" lIns="121900" tIns="121900" rIns="121900" bIns="121900" anchor="t" anchorCtr="0">
            <a:spAutoFit/>
          </a:bodyPr>
          <a:lstStyle/>
          <a:p>
            <a:pPr algn="ctr"/>
            <a:r>
              <a:rPr lang="en" sz="2400"/>
              <a:t>real-world situations, scenarios, or problems</a:t>
            </a:r>
            <a:endParaRPr sz="2400"/>
          </a:p>
        </p:txBody>
      </p:sp>
      <p:sp>
        <p:nvSpPr>
          <p:cNvPr id="122" name="Google Shape;122;p27"/>
          <p:cNvSpPr txBox="1"/>
          <p:nvPr/>
        </p:nvSpPr>
        <p:spPr>
          <a:xfrm>
            <a:off x="4409867" y="5297868"/>
            <a:ext cx="3148400" cy="984845"/>
          </a:xfrm>
          <a:prstGeom prst="rect">
            <a:avLst/>
          </a:prstGeom>
          <a:solidFill>
            <a:srgbClr val="CFE2F3"/>
          </a:solidFill>
          <a:ln>
            <a:noFill/>
          </a:ln>
        </p:spPr>
        <p:txBody>
          <a:bodyPr spcFirstLastPara="1" wrap="square" lIns="121900" tIns="121900" rIns="121900" bIns="121900" anchor="t" anchorCtr="0">
            <a:spAutoFit/>
          </a:bodyPr>
          <a:lstStyle/>
          <a:p>
            <a:pPr algn="ctr"/>
            <a:r>
              <a:rPr lang="en" sz="2400"/>
              <a:t>student-centered learning</a:t>
            </a:r>
            <a:endParaRPr sz="2400"/>
          </a:p>
        </p:txBody>
      </p:sp>
    </p:spTree>
    <p:extLst>
      <p:ext uri="{BB962C8B-B14F-4D97-AF65-F5344CB8AC3E}">
        <p14:creationId xmlns:p14="http://schemas.microsoft.com/office/powerpoint/2010/main" val="1730461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8"/>
          <p:cNvPicPr preferRelativeResize="0"/>
          <p:nvPr/>
        </p:nvPicPr>
        <p:blipFill>
          <a:blip r:embed="rId3">
            <a:alphaModFix/>
          </a:blip>
          <a:stretch>
            <a:fillRect/>
          </a:stretch>
        </p:blipFill>
        <p:spPr>
          <a:xfrm>
            <a:off x="5041800" y="714600"/>
            <a:ext cx="4775200" cy="4953000"/>
          </a:xfrm>
          <a:prstGeom prst="rect">
            <a:avLst/>
          </a:prstGeom>
          <a:noFill/>
          <a:ln>
            <a:noFill/>
          </a:ln>
        </p:spPr>
      </p:pic>
      <p:sp>
        <p:nvSpPr>
          <p:cNvPr id="128" name="Google Shape;128;p28"/>
          <p:cNvSpPr txBox="1">
            <a:spLocks noGrp="1"/>
          </p:cNvSpPr>
          <p:nvPr>
            <p:ph type="title"/>
          </p:nvPr>
        </p:nvSpPr>
        <p:spPr>
          <a:xfrm>
            <a:off x="559833" y="1963600"/>
            <a:ext cx="3729600" cy="763600"/>
          </a:xfrm>
          <a:prstGeom prst="rect">
            <a:avLst/>
          </a:prstGeom>
        </p:spPr>
        <p:txBody>
          <a:bodyPr spcFirstLastPara="1" vert="horz" wrap="square" lIns="121900" tIns="121900" rIns="121900" bIns="121900" rtlCol="0" anchor="t" anchorCtr="0">
            <a:noAutofit/>
          </a:bodyPr>
          <a:lstStyle/>
          <a:p>
            <a:pPr>
              <a:buSzPts val="990"/>
            </a:pPr>
            <a:r>
              <a:rPr lang="en" sz="4560">
                <a:solidFill>
                  <a:srgbClr val="980000"/>
                </a:solidFill>
              </a:rPr>
              <a:t>Authentic Assessment</a:t>
            </a:r>
            <a:endParaRPr sz="4560">
              <a:solidFill>
                <a:srgbClr val="980000"/>
              </a:solidFill>
            </a:endParaRPr>
          </a:p>
        </p:txBody>
      </p:sp>
    </p:spTree>
    <p:extLst>
      <p:ext uri="{BB962C8B-B14F-4D97-AF65-F5344CB8AC3E}">
        <p14:creationId xmlns:p14="http://schemas.microsoft.com/office/powerpoint/2010/main" val="1351616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9"/>
          <p:cNvSpPr txBox="1">
            <a:spLocks noGrp="1"/>
          </p:cNvSpPr>
          <p:nvPr>
            <p:ph type="title"/>
          </p:nvPr>
        </p:nvSpPr>
        <p:spPr>
          <a:xfrm>
            <a:off x="212400" y="288567"/>
            <a:ext cx="11360800" cy="763600"/>
          </a:xfrm>
          <a:prstGeom prst="rect">
            <a:avLst/>
          </a:prstGeom>
        </p:spPr>
        <p:txBody>
          <a:bodyPr spcFirstLastPara="1" vert="horz" wrap="square" lIns="121900" tIns="121900" rIns="121900" bIns="121900" rtlCol="0" anchor="t" anchorCtr="0">
            <a:normAutofit fontScale="90000"/>
          </a:bodyPr>
          <a:lstStyle/>
          <a:p>
            <a:r>
              <a:rPr lang="en" b="1">
                <a:solidFill>
                  <a:srgbClr val="FF0000"/>
                </a:solidFill>
              </a:rPr>
              <a:t>Types of Authentic Assessment</a:t>
            </a:r>
            <a:endParaRPr b="1">
              <a:solidFill>
                <a:srgbClr val="FF0000"/>
              </a:solidFill>
            </a:endParaRPr>
          </a:p>
        </p:txBody>
      </p:sp>
      <p:pic>
        <p:nvPicPr>
          <p:cNvPr id="134" name="Google Shape;134;p29"/>
          <p:cNvPicPr preferRelativeResize="0"/>
          <p:nvPr/>
        </p:nvPicPr>
        <p:blipFill>
          <a:blip r:embed="rId3">
            <a:alphaModFix/>
          </a:blip>
          <a:stretch>
            <a:fillRect/>
          </a:stretch>
        </p:blipFill>
        <p:spPr>
          <a:xfrm>
            <a:off x="3917934" y="1562099"/>
            <a:ext cx="4356100" cy="4607133"/>
          </a:xfrm>
          <a:prstGeom prst="rect">
            <a:avLst/>
          </a:prstGeom>
          <a:noFill/>
          <a:ln>
            <a:noFill/>
          </a:ln>
        </p:spPr>
      </p:pic>
    </p:spTree>
    <p:extLst>
      <p:ext uri="{BB962C8B-B14F-4D97-AF65-F5344CB8AC3E}">
        <p14:creationId xmlns:p14="http://schemas.microsoft.com/office/powerpoint/2010/main" val="330605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0"/>
          <p:cNvSpPr txBox="1">
            <a:spLocks noGrp="1"/>
          </p:cNvSpPr>
          <p:nvPr>
            <p:ph type="title"/>
          </p:nvPr>
        </p:nvSpPr>
        <p:spPr>
          <a:xfrm>
            <a:off x="314000" y="390167"/>
            <a:ext cx="11360800" cy="763600"/>
          </a:xfrm>
          <a:prstGeom prst="rect">
            <a:avLst/>
          </a:prstGeom>
        </p:spPr>
        <p:txBody>
          <a:bodyPr spcFirstLastPara="1" vert="horz" wrap="square" lIns="121900" tIns="121900" rIns="121900" bIns="121900" rtlCol="0" anchor="t" anchorCtr="0">
            <a:normAutofit fontScale="90000"/>
          </a:bodyPr>
          <a:lstStyle/>
          <a:p>
            <a:r>
              <a:rPr lang="en" b="1">
                <a:solidFill>
                  <a:srgbClr val="FF0000"/>
                </a:solidFill>
              </a:rPr>
              <a:t>Type of Tasks</a:t>
            </a:r>
            <a:endParaRPr b="1">
              <a:solidFill>
                <a:srgbClr val="FF0000"/>
              </a:solidFill>
            </a:endParaRPr>
          </a:p>
        </p:txBody>
      </p:sp>
      <p:sp>
        <p:nvSpPr>
          <p:cNvPr id="140" name="Google Shape;140;p3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a:buClr>
                <a:srgbClr val="000000"/>
              </a:buClr>
              <a:buChar char="❏"/>
            </a:pPr>
            <a:r>
              <a:rPr lang="en">
                <a:solidFill>
                  <a:srgbClr val="000000"/>
                </a:solidFill>
              </a:rPr>
              <a:t>Constructed Response</a:t>
            </a:r>
            <a:endParaRPr>
              <a:solidFill>
                <a:srgbClr val="000000"/>
              </a:solidFill>
            </a:endParaRPr>
          </a:p>
          <a:p>
            <a:pPr>
              <a:buClr>
                <a:srgbClr val="000000"/>
              </a:buClr>
              <a:buChar char="❏"/>
            </a:pPr>
            <a:r>
              <a:rPr lang="en">
                <a:solidFill>
                  <a:srgbClr val="000000"/>
                </a:solidFill>
              </a:rPr>
              <a:t>Product</a:t>
            </a:r>
            <a:endParaRPr>
              <a:solidFill>
                <a:srgbClr val="000000"/>
              </a:solidFill>
            </a:endParaRPr>
          </a:p>
          <a:p>
            <a:pPr>
              <a:buClr>
                <a:srgbClr val="000000"/>
              </a:buClr>
              <a:buChar char="❏"/>
            </a:pPr>
            <a:r>
              <a:rPr lang="en">
                <a:solidFill>
                  <a:srgbClr val="000000"/>
                </a:solidFill>
              </a:rPr>
              <a:t>Performance</a:t>
            </a:r>
            <a:endParaRPr>
              <a:solidFill>
                <a:srgbClr val="000000"/>
              </a:solidFill>
            </a:endParaRPr>
          </a:p>
          <a:p>
            <a:pPr indent="0">
              <a:spcBef>
                <a:spcPts val="1600"/>
              </a:spcBef>
              <a:spcAft>
                <a:spcPts val="1600"/>
              </a:spcAft>
              <a:buNone/>
            </a:pPr>
            <a:endParaRPr/>
          </a:p>
        </p:txBody>
      </p:sp>
    </p:spTree>
    <p:extLst>
      <p:ext uri="{BB962C8B-B14F-4D97-AF65-F5344CB8AC3E}">
        <p14:creationId xmlns:p14="http://schemas.microsoft.com/office/powerpoint/2010/main" val="1483338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27C65-1C17-F646-EB94-7AD7C78A66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8142AA-7AC5-16EF-421A-0CFCF56B3CF0}"/>
              </a:ext>
            </a:extLst>
          </p:cNvPr>
          <p:cNvSpPr>
            <a:spLocks noGrp="1"/>
          </p:cNvSpPr>
          <p:nvPr>
            <p:ph type="title"/>
          </p:nvPr>
        </p:nvSpPr>
        <p:spPr/>
        <p:txBody>
          <a:bodyPr/>
          <a:lstStyle/>
          <a:p>
            <a:r>
              <a:rPr lang="en-US" sz="4400" b="1" dirty="0">
                <a:effectLst/>
                <a:latin typeface="Arial" panose="020B0604020202020204" pitchFamily="34" charset="0"/>
              </a:rPr>
              <a:t>What is Assessment?</a:t>
            </a:r>
            <a:br>
              <a:rPr lang="en-US" sz="4400" b="1" dirty="0">
                <a:effectLst/>
                <a:latin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86B0A8E0-1A0D-BF19-D2ED-55D2A11C6EAF}"/>
              </a:ext>
            </a:extLst>
          </p:cNvPr>
          <p:cNvSpPr>
            <a:spLocks noGrp="1"/>
          </p:cNvSpPr>
          <p:nvPr>
            <p:ph idx="1"/>
          </p:nvPr>
        </p:nvSpPr>
        <p:spPr>
          <a:xfrm>
            <a:off x="641252" y="1589649"/>
            <a:ext cx="11175609" cy="4783017"/>
          </a:xfrm>
        </p:spPr>
        <p:txBody>
          <a:bodyPr>
            <a:normAutofit/>
          </a:bodyPr>
          <a:lstStyle/>
          <a:p>
            <a:pPr marL="342900" marR="0" lvl="0" indent="-342900">
              <a:buFont typeface="+mj-lt"/>
              <a:buAutoNum type="arabicPeriod"/>
              <a:tabLst>
                <a:tab pos="457200" algn="l"/>
              </a:tabLst>
            </a:pPr>
            <a:r>
              <a:rPr lang="en-US" b="0" dirty="0">
                <a:effectLst/>
                <a:latin typeface="Arial" panose="020B0604020202020204" pitchFamily="34" charset="0"/>
              </a:rPr>
              <a:t>Is a process of </a:t>
            </a:r>
            <a:r>
              <a:rPr lang="en-US" b="0" dirty="0">
                <a:solidFill>
                  <a:srgbClr val="0070C0"/>
                </a:solidFill>
                <a:effectLst/>
                <a:latin typeface="Arial" panose="020B0604020202020204" pitchFamily="34" charset="0"/>
              </a:rPr>
              <a:t>observing and measuring </a:t>
            </a:r>
            <a:r>
              <a:rPr lang="en-US" b="0" dirty="0">
                <a:effectLst/>
                <a:latin typeface="Arial" panose="020B0604020202020204" pitchFamily="34" charset="0"/>
              </a:rPr>
              <a:t>learning.</a:t>
            </a:r>
            <a:endParaRPr lang="en-US" b="1" dirty="0">
              <a:effectLst/>
              <a:latin typeface="Times New Roman" panose="02020603050405020304" pitchFamily="18" charset="0"/>
            </a:endParaRPr>
          </a:p>
          <a:p>
            <a:pPr marL="342900" marR="0" lvl="0" indent="-342900">
              <a:buFont typeface="+mj-lt"/>
              <a:buAutoNum type="arabicPeriod"/>
              <a:tabLst>
                <a:tab pos="457200" algn="l"/>
              </a:tabLst>
            </a:pPr>
            <a:r>
              <a:rPr lang="en-US" b="0" dirty="0">
                <a:solidFill>
                  <a:schemeClr val="tx1"/>
                </a:solidFill>
                <a:effectLst/>
                <a:latin typeface="Arial" panose="020B0604020202020204" pitchFamily="34" charset="0"/>
              </a:rPr>
              <a:t>Helps understand what </a:t>
            </a:r>
            <a:r>
              <a:rPr lang="en-US" b="0" dirty="0">
                <a:solidFill>
                  <a:srgbClr val="0070C0"/>
                </a:solidFill>
                <a:effectLst/>
                <a:latin typeface="Arial" panose="020B0604020202020204" pitchFamily="34" charset="0"/>
              </a:rPr>
              <a:t>students are learning</a:t>
            </a:r>
            <a:r>
              <a:rPr lang="en-US" b="0" dirty="0">
                <a:effectLst/>
                <a:latin typeface="Arial" panose="020B0604020202020204" pitchFamily="34" charset="0"/>
              </a:rPr>
              <a:t> and to </a:t>
            </a:r>
            <a:r>
              <a:rPr lang="en-US" b="0" dirty="0">
                <a:solidFill>
                  <a:schemeClr val="accent1">
                    <a:lumMod val="75000"/>
                  </a:schemeClr>
                </a:solidFill>
                <a:effectLst/>
                <a:latin typeface="Arial" panose="020B0604020202020204" pitchFamily="34" charset="0"/>
              </a:rPr>
              <a:t>engage</a:t>
            </a:r>
            <a:r>
              <a:rPr lang="en-US" b="0" dirty="0">
                <a:effectLst/>
                <a:latin typeface="Arial" panose="020B0604020202020204" pitchFamily="34" charset="0"/>
              </a:rPr>
              <a:t> them.</a:t>
            </a:r>
            <a:endParaRPr lang="en-US" b="1" dirty="0">
              <a:effectLst/>
              <a:latin typeface="Times New Roman" panose="02020603050405020304" pitchFamily="18" charset="0"/>
            </a:endParaRPr>
          </a:p>
          <a:p>
            <a:pPr marL="342900" marR="0" lvl="0" indent="-342900">
              <a:buFont typeface="+mj-lt"/>
              <a:buAutoNum type="arabicPeriod"/>
              <a:tabLst>
                <a:tab pos="457200" algn="l"/>
              </a:tabLst>
            </a:pPr>
            <a:r>
              <a:rPr lang="en-US" b="0" dirty="0">
                <a:effectLst/>
                <a:latin typeface="Arial" panose="020B0604020202020204" pitchFamily="34" charset="0"/>
              </a:rPr>
              <a:t>Are about </a:t>
            </a:r>
            <a:r>
              <a:rPr lang="en-US" b="0" dirty="0">
                <a:solidFill>
                  <a:schemeClr val="accent1">
                    <a:lumMod val="75000"/>
                  </a:schemeClr>
                </a:solidFill>
                <a:effectLst/>
                <a:latin typeface="Arial" panose="020B0604020202020204" pitchFamily="34" charset="0"/>
              </a:rPr>
              <a:t>identifying gaps </a:t>
            </a:r>
            <a:r>
              <a:rPr lang="en-US" b="0" dirty="0">
                <a:effectLst/>
                <a:latin typeface="Arial" panose="020B0604020202020204" pitchFamily="34" charset="0"/>
              </a:rPr>
              <a:t>to help students learn more effectively.</a:t>
            </a:r>
            <a:endParaRPr lang="en-US" b="1" dirty="0">
              <a:effectLst/>
              <a:latin typeface="Times New Roman" panose="02020603050405020304" pitchFamily="18" charset="0"/>
            </a:endParaRPr>
          </a:p>
          <a:p>
            <a:pPr marL="342900" marR="0" lvl="0" indent="-342900">
              <a:buFont typeface="+mj-lt"/>
              <a:buAutoNum type="arabicPeriod"/>
              <a:tabLst>
                <a:tab pos="457200" algn="l"/>
              </a:tabLst>
            </a:pPr>
            <a:r>
              <a:rPr lang="en-US" dirty="0">
                <a:latin typeface="Arial" panose="020B0604020202020204" pitchFamily="34" charset="0"/>
              </a:rPr>
              <a:t>C</a:t>
            </a:r>
            <a:r>
              <a:rPr lang="en-US" b="0" dirty="0">
                <a:effectLst/>
                <a:latin typeface="Arial" panose="020B0604020202020204" pitchFamily="34" charset="0"/>
              </a:rPr>
              <a:t>oncern the </a:t>
            </a:r>
            <a:r>
              <a:rPr lang="en-US" b="0" dirty="0">
                <a:solidFill>
                  <a:srgbClr val="0070C0"/>
                </a:solidFill>
                <a:effectLst/>
                <a:latin typeface="Arial" panose="020B0604020202020204" pitchFamily="34" charset="0"/>
              </a:rPr>
              <a:t>quality of the teaching and learning</a:t>
            </a:r>
            <a:r>
              <a:rPr lang="en-US" b="0" dirty="0">
                <a:effectLst/>
                <a:latin typeface="Arial" panose="020B0604020202020204" pitchFamily="34" charset="0"/>
              </a:rPr>
              <a:t>. </a:t>
            </a:r>
            <a:endParaRPr lang="en-US" b="1" dirty="0">
              <a:effectLst/>
              <a:latin typeface="Times New Roman" panose="02020603050405020304" pitchFamily="18" charset="0"/>
            </a:endParaRPr>
          </a:p>
          <a:p>
            <a:pPr marL="342900" marR="0" lvl="0" indent="-342900">
              <a:buFont typeface="+mj-lt"/>
              <a:buAutoNum type="arabicPeriod"/>
              <a:tabLst>
                <a:tab pos="457200" algn="l"/>
              </a:tabLst>
            </a:pPr>
            <a:r>
              <a:rPr lang="en-US" b="0" dirty="0">
                <a:effectLst/>
                <a:latin typeface="Arial" panose="020B0604020202020204" pitchFamily="34" charset="0"/>
              </a:rPr>
              <a:t>Used to determine </a:t>
            </a:r>
            <a:r>
              <a:rPr lang="en-US" b="0" dirty="0">
                <a:solidFill>
                  <a:srgbClr val="0070C0"/>
                </a:solidFill>
                <a:effectLst/>
                <a:latin typeface="Arial" panose="020B0604020202020204" pitchFamily="34" charset="0"/>
              </a:rPr>
              <a:t>achievement of learning </a:t>
            </a:r>
            <a:r>
              <a:rPr lang="en-US" b="0" dirty="0">
                <a:solidFill>
                  <a:schemeClr val="accent1">
                    <a:lumMod val="75000"/>
                  </a:schemeClr>
                </a:solidFill>
                <a:effectLst/>
                <a:latin typeface="Arial" panose="020B0604020202020204" pitchFamily="34" charset="0"/>
              </a:rPr>
              <a:t>objectives</a:t>
            </a:r>
            <a:r>
              <a:rPr lang="en-US" b="0" dirty="0">
                <a:effectLst/>
                <a:latin typeface="Arial" panose="020B0604020202020204" pitchFamily="34" charset="0"/>
              </a:rPr>
              <a:t> and </a:t>
            </a:r>
            <a:r>
              <a:rPr lang="en-US" b="0" dirty="0">
                <a:solidFill>
                  <a:schemeClr val="accent1">
                    <a:lumMod val="75000"/>
                  </a:schemeClr>
                </a:solidFill>
                <a:effectLst/>
                <a:latin typeface="Arial" panose="020B0604020202020204" pitchFamily="34" charset="0"/>
              </a:rPr>
              <a:t>grades</a:t>
            </a:r>
            <a:r>
              <a:rPr lang="en-US" b="0" dirty="0">
                <a:effectLst/>
                <a:latin typeface="Arial" panose="020B0604020202020204" pitchFamily="34" charset="0"/>
              </a:rPr>
              <a:t>. </a:t>
            </a:r>
            <a:endParaRPr lang="en-US" b="1" dirty="0">
              <a:effectLst/>
              <a:latin typeface="Times New Roman" panose="02020603050405020304" pitchFamily="18" charset="0"/>
            </a:endParaRPr>
          </a:p>
        </p:txBody>
      </p:sp>
    </p:spTree>
    <p:extLst>
      <p:ext uri="{BB962C8B-B14F-4D97-AF65-F5344CB8AC3E}">
        <p14:creationId xmlns:p14="http://schemas.microsoft.com/office/powerpoint/2010/main" val="3340220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b="1">
                <a:solidFill>
                  <a:srgbClr val="980000"/>
                </a:solidFill>
              </a:rPr>
              <a:t>Example of some authentic outputs </a:t>
            </a:r>
            <a:endParaRPr b="1">
              <a:solidFill>
                <a:srgbClr val="980000"/>
              </a:solidFill>
            </a:endParaRPr>
          </a:p>
        </p:txBody>
      </p:sp>
      <p:sp>
        <p:nvSpPr>
          <p:cNvPr id="146" name="Google Shape;146;p31"/>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a:buClr>
                <a:srgbClr val="000000"/>
              </a:buClr>
              <a:buChar char="❏"/>
            </a:pPr>
            <a:r>
              <a:rPr lang="en">
                <a:solidFill>
                  <a:srgbClr val="000000"/>
                </a:solidFill>
              </a:rPr>
              <a:t>Information leaflet</a:t>
            </a:r>
            <a:endParaRPr>
              <a:solidFill>
                <a:srgbClr val="000000"/>
              </a:solidFill>
            </a:endParaRPr>
          </a:p>
          <a:p>
            <a:pPr>
              <a:buClr>
                <a:srgbClr val="000000"/>
              </a:buClr>
              <a:buChar char="❏"/>
            </a:pPr>
            <a:r>
              <a:rPr lang="en">
                <a:solidFill>
                  <a:srgbClr val="000000"/>
                </a:solidFill>
              </a:rPr>
              <a:t>Consultancy report</a:t>
            </a:r>
            <a:endParaRPr>
              <a:solidFill>
                <a:srgbClr val="000000"/>
              </a:solidFill>
            </a:endParaRPr>
          </a:p>
          <a:p>
            <a:pPr>
              <a:buClr>
                <a:srgbClr val="000000"/>
              </a:buClr>
              <a:buChar char="❏"/>
            </a:pPr>
            <a:r>
              <a:rPr lang="en">
                <a:solidFill>
                  <a:srgbClr val="000000"/>
                </a:solidFill>
              </a:rPr>
              <a:t>Business plan</a:t>
            </a:r>
            <a:endParaRPr>
              <a:solidFill>
                <a:srgbClr val="000000"/>
              </a:solidFill>
            </a:endParaRPr>
          </a:p>
          <a:p>
            <a:pPr>
              <a:buClr>
                <a:srgbClr val="000000"/>
              </a:buClr>
              <a:buChar char="❏"/>
            </a:pPr>
            <a:r>
              <a:rPr lang="en">
                <a:solidFill>
                  <a:srgbClr val="000000"/>
                </a:solidFill>
              </a:rPr>
              <a:t>Marketing campaign with a rationale</a:t>
            </a:r>
            <a:endParaRPr>
              <a:solidFill>
                <a:srgbClr val="000000"/>
              </a:solidFill>
            </a:endParaRPr>
          </a:p>
          <a:p>
            <a:pPr>
              <a:buClr>
                <a:srgbClr val="000000"/>
              </a:buClr>
              <a:buChar char="❏"/>
            </a:pPr>
            <a:r>
              <a:rPr lang="en">
                <a:solidFill>
                  <a:srgbClr val="000000"/>
                </a:solidFill>
              </a:rPr>
              <a:t>An exhibition/event</a:t>
            </a:r>
            <a:endParaRPr>
              <a:solidFill>
                <a:srgbClr val="000000"/>
              </a:solidFill>
            </a:endParaRPr>
          </a:p>
          <a:p>
            <a:pPr>
              <a:buClr>
                <a:srgbClr val="000000"/>
              </a:buClr>
              <a:buChar char="❏"/>
            </a:pPr>
            <a:r>
              <a:rPr lang="en">
                <a:solidFill>
                  <a:srgbClr val="000000"/>
                </a:solidFill>
              </a:rPr>
              <a:t>Blog</a:t>
            </a:r>
            <a:endParaRPr>
              <a:solidFill>
                <a:srgbClr val="000000"/>
              </a:solidFill>
            </a:endParaRPr>
          </a:p>
          <a:p>
            <a:pPr>
              <a:buClr>
                <a:srgbClr val="000000"/>
              </a:buClr>
              <a:buChar char="❏"/>
            </a:pPr>
            <a:r>
              <a:rPr lang="en">
                <a:solidFill>
                  <a:srgbClr val="000000"/>
                </a:solidFill>
              </a:rPr>
              <a:t>Reflective Commentary</a:t>
            </a:r>
            <a:endParaRPr>
              <a:solidFill>
                <a:srgbClr val="000000"/>
              </a:solidFill>
            </a:endParaRPr>
          </a:p>
          <a:p>
            <a:pPr indent="0">
              <a:spcBef>
                <a:spcPts val="1600"/>
              </a:spcBef>
              <a:spcAft>
                <a:spcPts val="1600"/>
              </a:spcAft>
              <a:buNone/>
            </a:pPr>
            <a:endParaRPr/>
          </a:p>
        </p:txBody>
      </p:sp>
      <p:sp>
        <p:nvSpPr>
          <p:cNvPr id="147" name="Google Shape;147;p31"/>
          <p:cNvSpPr txBox="1"/>
          <p:nvPr/>
        </p:nvSpPr>
        <p:spPr>
          <a:xfrm>
            <a:off x="683600" y="6156200"/>
            <a:ext cx="10319600" cy="451302"/>
          </a:xfrm>
          <a:prstGeom prst="rect">
            <a:avLst/>
          </a:prstGeom>
          <a:noFill/>
          <a:ln>
            <a:noFill/>
          </a:ln>
        </p:spPr>
        <p:txBody>
          <a:bodyPr spcFirstLastPara="1" wrap="square" lIns="121900" tIns="121900" rIns="121900" bIns="121900" anchor="t" anchorCtr="0">
            <a:spAutoFit/>
          </a:bodyPr>
          <a:lstStyle/>
          <a:p>
            <a:r>
              <a:rPr lang="en" sz="1333"/>
              <a:t>https://www.reading.ac.uk/cqsd/-/media/project/functions/cqsd/documents/ade/tandl-resources/prp-authentic-assessment.pdf</a:t>
            </a:r>
            <a:endParaRPr sz="1333"/>
          </a:p>
        </p:txBody>
      </p:sp>
    </p:spTree>
    <p:extLst>
      <p:ext uri="{BB962C8B-B14F-4D97-AF65-F5344CB8AC3E}">
        <p14:creationId xmlns:p14="http://schemas.microsoft.com/office/powerpoint/2010/main" val="1275688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7"/>
          <p:cNvSpPr txBox="1">
            <a:spLocks noGrp="1"/>
          </p:cNvSpPr>
          <p:nvPr>
            <p:ph type="body" idx="1"/>
          </p:nvPr>
        </p:nvSpPr>
        <p:spPr>
          <a:xfrm>
            <a:off x="1025200" y="1690667"/>
            <a:ext cx="3650800" cy="1377600"/>
          </a:xfrm>
          <a:prstGeom prst="rect">
            <a:avLst/>
          </a:prstGeom>
          <a:solidFill>
            <a:srgbClr val="9FC5E8"/>
          </a:solidFill>
        </p:spPr>
        <p:txBody>
          <a:bodyPr spcFirstLastPara="1" vert="horz" wrap="square" lIns="121900" tIns="121900" rIns="121900" bIns="121900" rtlCol="0" anchor="ctr" anchorCtr="0">
            <a:noAutofit/>
          </a:bodyPr>
          <a:lstStyle/>
          <a:p>
            <a:pPr marL="0" indent="0" algn="ctr">
              <a:buNone/>
            </a:pPr>
            <a:r>
              <a:rPr lang="en" sz="2667" b="1"/>
              <a:t>Learning </a:t>
            </a:r>
            <a:endParaRPr sz="2667" b="1"/>
          </a:p>
          <a:p>
            <a:pPr marL="0" indent="0" algn="ctr">
              <a:spcBef>
                <a:spcPts val="1600"/>
              </a:spcBef>
              <a:spcAft>
                <a:spcPts val="1600"/>
              </a:spcAft>
              <a:buNone/>
            </a:pPr>
            <a:r>
              <a:rPr lang="en" sz="2667" b="1"/>
              <a:t>Outcome(s)</a:t>
            </a:r>
            <a:endParaRPr sz="2667" b="1"/>
          </a:p>
        </p:txBody>
      </p:sp>
      <p:sp>
        <p:nvSpPr>
          <p:cNvPr id="197" name="Google Shape;197;p37"/>
          <p:cNvSpPr txBox="1">
            <a:spLocks noGrp="1"/>
          </p:cNvSpPr>
          <p:nvPr>
            <p:ph type="body" idx="1"/>
          </p:nvPr>
        </p:nvSpPr>
        <p:spPr>
          <a:xfrm>
            <a:off x="6534833" y="1667733"/>
            <a:ext cx="3818800" cy="1377600"/>
          </a:xfrm>
          <a:prstGeom prst="rect">
            <a:avLst/>
          </a:prstGeom>
          <a:solidFill>
            <a:srgbClr val="9FC5E8"/>
          </a:solidFill>
        </p:spPr>
        <p:txBody>
          <a:bodyPr spcFirstLastPara="1" vert="horz" wrap="square" lIns="121900" tIns="121900" rIns="121900" bIns="121900" rtlCol="0" anchor="t" anchorCtr="0">
            <a:noAutofit/>
          </a:bodyPr>
          <a:lstStyle/>
          <a:p>
            <a:pPr marL="0" indent="0" algn="ctr">
              <a:buNone/>
            </a:pPr>
            <a:r>
              <a:rPr lang="en" sz="2667" b="1"/>
              <a:t>Authentic </a:t>
            </a:r>
            <a:endParaRPr sz="2667" b="1"/>
          </a:p>
          <a:p>
            <a:pPr marL="0" indent="0" algn="ctr">
              <a:spcBef>
                <a:spcPts val="1600"/>
              </a:spcBef>
              <a:spcAft>
                <a:spcPts val="1600"/>
              </a:spcAft>
              <a:buNone/>
            </a:pPr>
            <a:r>
              <a:rPr lang="en" sz="2667" b="1"/>
              <a:t>Assessment</a:t>
            </a:r>
            <a:endParaRPr sz="2667" b="1"/>
          </a:p>
        </p:txBody>
      </p:sp>
      <p:sp>
        <p:nvSpPr>
          <p:cNvPr id="198" name="Google Shape;198;p37"/>
          <p:cNvSpPr/>
          <p:nvPr/>
        </p:nvSpPr>
        <p:spPr>
          <a:xfrm>
            <a:off x="4676000" y="2051800"/>
            <a:ext cx="1858800" cy="6164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latin typeface="Proxima Nova"/>
              <a:ea typeface="Proxima Nova"/>
              <a:cs typeface="Proxima Nova"/>
              <a:sym typeface="Proxima Nova"/>
            </a:endParaRPr>
          </a:p>
        </p:txBody>
      </p:sp>
    </p:spTree>
    <p:extLst>
      <p:ext uri="{BB962C8B-B14F-4D97-AF65-F5344CB8AC3E}">
        <p14:creationId xmlns:p14="http://schemas.microsoft.com/office/powerpoint/2010/main" val="21920057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b="1">
                <a:solidFill>
                  <a:srgbClr val="980000"/>
                </a:solidFill>
              </a:rPr>
              <a:t>Student Journey in Authentic Assessment</a:t>
            </a:r>
            <a:endParaRPr b="1">
              <a:solidFill>
                <a:srgbClr val="980000"/>
              </a:solidFill>
            </a:endParaRPr>
          </a:p>
        </p:txBody>
      </p:sp>
      <p:pic>
        <p:nvPicPr>
          <p:cNvPr id="204" name="Google Shape;204;p38"/>
          <p:cNvPicPr preferRelativeResize="0"/>
          <p:nvPr/>
        </p:nvPicPr>
        <p:blipFill>
          <a:blip r:embed="rId3">
            <a:alphaModFix/>
          </a:blip>
          <a:stretch>
            <a:fillRect/>
          </a:stretch>
        </p:blipFill>
        <p:spPr>
          <a:xfrm>
            <a:off x="415600" y="1627901"/>
            <a:ext cx="11573200" cy="3961033"/>
          </a:xfrm>
          <a:prstGeom prst="rect">
            <a:avLst/>
          </a:prstGeom>
          <a:noFill/>
          <a:ln>
            <a:noFill/>
          </a:ln>
        </p:spPr>
      </p:pic>
      <p:sp>
        <p:nvSpPr>
          <p:cNvPr id="205" name="Google Shape;205;p38"/>
          <p:cNvSpPr txBox="1"/>
          <p:nvPr/>
        </p:nvSpPr>
        <p:spPr>
          <a:xfrm>
            <a:off x="377067" y="6103900"/>
            <a:ext cx="7882400" cy="451302"/>
          </a:xfrm>
          <a:prstGeom prst="rect">
            <a:avLst/>
          </a:prstGeom>
          <a:noFill/>
          <a:ln>
            <a:noFill/>
          </a:ln>
        </p:spPr>
        <p:txBody>
          <a:bodyPr spcFirstLastPara="1" wrap="square" lIns="121900" tIns="121900" rIns="121900" bIns="121900" anchor="t" anchorCtr="0">
            <a:spAutoFit/>
          </a:bodyPr>
          <a:lstStyle/>
          <a:p>
            <a:r>
              <a:rPr lang="en" sz="1333"/>
              <a:t>https://feedbackfruits.com/learning-journeys/team-based-learning</a:t>
            </a:r>
            <a:endParaRPr sz="1333"/>
          </a:p>
        </p:txBody>
      </p:sp>
    </p:spTree>
    <p:extLst>
      <p:ext uri="{BB962C8B-B14F-4D97-AF65-F5344CB8AC3E}">
        <p14:creationId xmlns:p14="http://schemas.microsoft.com/office/powerpoint/2010/main" val="1173815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0"/>
          <p:cNvSpPr txBox="1">
            <a:spLocks noGrp="1"/>
          </p:cNvSpPr>
          <p:nvPr>
            <p:ph type="title"/>
          </p:nvPr>
        </p:nvSpPr>
        <p:spPr>
          <a:xfrm>
            <a:off x="415600" y="470267"/>
            <a:ext cx="11360800" cy="1108400"/>
          </a:xfrm>
          <a:prstGeom prst="rect">
            <a:avLst/>
          </a:prstGeom>
        </p:spPr>
        <p:txBody>
          <a:bodyPr spcFirstLastPara="1" vert="horz" wrap="square" lIns="121900" tIns="121900" rIns="121900" bIns="121900" rtlCol="0" anchor="t" anchorCtr="0">
            <a:normAutofit/>
          </a:bodyPr>
          <a:lstStyle/>
          <a:p>
            <a:r>
              <a:rPr lang="en" b="1">
                <a:solidFill>
                  <a:srgbClr val="980000"/>
                </a:solidFill>
              </a:rPr>
              <a:t>Mueller Model (Mueller, 2018):</a:t>
            </a:r>
            <a:endParaRPr b="1">
              <a:solidFill>
                <a:srgbClr val="980000"/>
              </a:solidFill>
            </a:endParaRPr>
          </a:p>
        </p:txBody>
      </p:sp>
      <p:pic>
        <p:nvPicPr>
          <p:cNvPr id="216" name="Google Shape;216;p40"/>
          <p:cNvPicPr preferRelativeResize="0"/>
          <p:nvPr/>
        </p:nvPicPr>
        <p:blipFill>
          <a:blip r:embed="rId3">
            <a:alphaModFix/>
          </a:blip>
          <a:stretch>
            <a:fillRect/>
          </a:stretch>
        </p:blipFill>
        <p:spPr>
          <a:xfrm>
            <a:off x="630867" y="1718300"/>
            <a:ext cx="11145533" cy="3808000"/>
          </a:xfrm>
          <a:prstGeom prst="rect">
            <a:avLst/>
          </a:prstGeom>
          <a:noFill/>
          <a:ln>
            <a:noFill/>
          </a:ln>
        </p:spPr>
      </p:pic>
    </p:spTree>
    <p:extLst>
      <p:ext uri="{BB962C8B-B14F-4D97-AF65-F5344CB8AC3E}">
        <p14:creationId xmlns:p14="http://schemas.microsoft.com/office/powerpoint/2010/main" val="4163139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41"/>
          <p:cNvSpPr txBox="1">
            <a:spLocks noGrp="1"/>
          </p:cNvSpPr>
          <p:nvPr>
            <p:ph type="title"/>
          </p:nvPr>
        </p:nvSpPr>
        <p:spPr>
          <a:xfrm>
            <a:off x="415600" y="470267"/>
            <a:ext cx="11360800" cy="1108400"/>
          </a:xfrm>
          <a:prstGeom prst="rect">
            <a:avLst/>
          </a:prstGeom>
        </p:spPr>
        <p:txBody>
          <a:bodyPr spcFirstLastPara="1" vert="horz" wrap="square" lIns="121900" tIns="121900" rIns="121900" bIns="121900" rtlCol="0" anchor="t" anchorCtr="0">
            <a:normAutofit/>
          </a:bodyPr>
          <a:lstStyle/>
          <a:p>
            <a:r>
              <a:rPr lang="en" b="1">
                <a:solidFill>
                  <a:srgbClr val="980000"/>
                </a:solidFill>
              </a:rPr>
              <a:t>Grasps Model </a:t>
            </a:r>
            <a:r>
              <a:rPr lang="en" sz="4415">
                <a:solidFill>
                  <a:srgbClr val="980000"/>
                </a:solidFill>
              </a:rPr>
              <a:t>(Wiggins &amp; McTighe, 2004):</a:t>
            </a:r>
            <a:endParaRPr sz="4415">
              <a:solidFill>
                <a:srgbClr val="980000"/>
              </a:solidFill>
            </a:endParaRPr>
          </a:p>
        </p:txBody>
      </p:sp>
      <p:pic>
        <p:nvPicPr>
          <p:cNvPr id="222" name="Google Shape;222;p41"/>
          <p:cNvPicPr preferRelativeResize="0"/>
          <p:nvPr/>
        </p:nvPicPr>
        <p:blipFill>
          <a:blip r:embed="rId3">
            <a:alphaModFix/>
          </a:blip>
          <a:stretch>
            <a:fillRect/>
          </a:stretch>
        </p:blipFill>
        <p:spPr>
          <a:xfrm>
            <a:off x="617801" y="2376334"/>
            <a:ext cx="8615100" cy="1529300"/>
          </a:xfrm>
          <a:prstGeom prst="rect">
            <a:avLst/>
          </a:prstGeom>
          <a:noFill/>
          <a:ln>
            <a:noFill/>
          </a:ln>
        </p:spPr>
      </p:pic>
    </p:spTree>
    <p:extLst>
      <p:ext uri="{BB962C8B-B14F-4D97-AF65-F5344CB8AC3E}">
        <p14:creationId xmlns:p14="http://schemas.microsoft.com/office/powerpoint/2010/main" val="1025844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3"/>
          <p:cNvSpPr txBox="1">
            <a:spLocks noGrp="1"/>
          </p:cNvSpPr>
          <p:nvPr>
            <p:ph type="title"/>
          </p:nvPr>
        </p:nvSpPr>
        <p:spPr>
          <a:xfrm>
            <a:off x="415600" y="85367"/>
            <a:ext cx="11360800" cy="763600"/>
          </a:xfrm>
          <a:prstGeom prst="rect">
            <a:avLst/>
          </a:prstGeom>
        </p:spPr>
        <p:txBody>
          <a:bodyPr spcFirstLastPara="1" vert="horz" wrap="square" lIns="121900" tIns="121900" rIns="121900" bIns="121900" rtlCol="0" anchor="t" anchorCtr="0">
            <a:normAutofit fontScale="90000"/>
          </a:bodyPr>
          <a:lstStyle/>
          <a:p>
            <a:r>
              <a:rPr lang="en" dirty="0"/>
              <a:t>Developing assessment via GRASPS model</a:t>
            </a:r>
            <a:endParaRPr dirty="0"/>
          </a:p>
        </p:txBody>
      </p:sp>
      <p:sp>
        <p:nvSpPr>
          <p:cNvPr id="233" name="Google Shape;233;p43"/>
          <p:cNvSpPr txBox="1">
            <a:spLocks noGrp="1"/>
          </p:cNvSpPr>
          <p:nvPr>
            <p:ph type="body" idx="1"/>
          </p:nvPr>
        </p:nvSpPr>
        <p:spPr>
          <a:xfrm>
            <a:off x="415600" y="1536633"/>
            <a:ext cx="11360800" cy="5051600"/>
          </a:xfrm>
          <a:prstGeom prst="rect">
            <a:avLst/>
          </a:prstGeom>
        </p:spPr>
        <p:txBody>
          <a:bodyPr spcFirstLastPara="1" vert="horz" wrap="square" lIns="121900" tIns="121900" rIns="121900" bIns="121900" rtlCol="0" anchor="t" anchorCtr="0">
            <a:noAutofit/>
          </a:bodyPr>
          <a:lstStyle/>
          <a:p>
            <a:pPr marL="0" indent="0" algn="just">
              <a:lnSpc>
                <a:spcPct val="80000"/>
              </a:lnSpc>
              <a:buSzPts val="935"/>
              <a:buNone/>
            </a:pPr>
            <a:r>
              <a:rPr lang="en" sz="2439"/>
              <a:t>To develop an authentic assessment, one useful framework is the </a:t>
            </a:r>
            <a:r>
              <a:rPr lang="en" sz="2439" b="1"/>
              <a:t>GRASPS</a:t>
            </a:r>
            <a:r>
              <a:rPr lang="en" sz="2439"/>
              <a:t> model developed by Grant Wiggins and Jay McTighe. </a:t>
            </a:r>
            <a:endParaRPr sz="2439"/>
          </a:p>
          <a:p>
            <a:pPr marL="0" indent="0">
              <a:lnSpc>
                <a:spcPct val="80000"/>
              </a:lnSpc>
              <a:buSzPts val="935"/>
              <a:buNone/>
            </a:pPr>
            <a:endParaRPr sz="2439"/>
          </a:p>
          <a:p>
            <a:pPr marL="0" indent="0">
              <a:lnSpc>
                <a:spcPct val="80000"/>
              </a:lnSpc>
              <a:buSzPts val="935"/>
              <a:buNone/>
            </a:pPr>
            <a:r>
              <a:rPr lang="en" sz="2439"/>
              <a:t>The acronym </a:t>
            </a:r>
            <a:r>
              <a:rPr lang="en" sz="2439" b="1"/>
              <a:t>GRASPS</a:t>
            </a:r>
            <a:r>
              <a:rPr lang="en" sz="2439"/>
              <a:t> stands for:</a:t>
            </a:r>
            <a:endParaRPr sz="2439"/>
          </a:p>
          <a:p>
            <a:pPr marL="0" indent="0">
              <a:lnSpc>
                <a:spcPct val="80000"/>
              </a:lnSpc>
              <a:buSzPts val="935"/>
              <a:buNone/>
            </a:pPr>
            <a:endParaRPr sz="2439"/>
          </a:p>
          <a:p>
            <a:pPr marL="0" indent="0">
              <a:lnSpc>
                <a:spcPct val="80000"/>
              </a:lnSpc>
              <a:buSzPts val="935"/>
              <a:buNone/>
            </a:pPr>
            <a:r>
              <a:rPr lang="en" sz="2439" b="1">
                <a:solidFill>
                  <a:srgbClr val="980000"/>
                </a:solidFill>
              </a:rPr>
              <a:t>G</a:t>
            </a:r>
            <a:r>
              <a:rPr lang="en" sz="2439">
                <a:solidFill>
                  <a:srgbClr val="980000"/>
                </a:solidFill>
              </a:rPr>
              <a:t>—a realistic goal</a:t>
            </a:r>
            <a:endParaRPr sz="2439">
              <a:solidFill>
                <a:srgbClr val="980000"/>
              </a:solidFill>
            </a:endParaRPr>
          </a:p>
          <a:p>
            <a:pPr marL="0" indent="0">
              <a:lnSpc>
                <a:spcPct val="80000"/>
              </a:lnSpc>
              <a:buSzPts val="935"/>
              <a:buNone/>
            </a:pPr>
            <a:endParaRPr sz="2439">
              <a:solidFill>
                <a:srgbClr val="980000"/>
              </a:solidFill>
            </a:endParaRPr>
          </a:p>
          <a:p>
            <a:pPr marL="0" indent="0">
              <a:lnSpc>
                <a:spcPct val="80000"/>
              </a:lnSpc>
              <a:buSzPts val="935"/>
              <a:buNone/>
            </a:pPr>
            <a:r>
              <a:rPr lang="en" sz="2439" b="1">
                <a:solidFill>
                  <a:srgbClr val="980000"/>
                </a:solidFill>
              </a:rPr>
              <a:t>R</a:t>
            </a:r>
            <a:r>
              <a:rPr lang="en" sz="2439">
                <a:solidFill>
                  <a:srgbClr val="980000"/>
                </a:solidFill>
              </a:rPr>
              <a:t>—the role of the student</a:t>
            </a:r>
            <a:endParaRPr sz="2439">
              <a:solidFill>
                <a:srgbClr val="980000"/>
              </a:solidFill>
            </a:endParaRPr>
          </a:p>
          <a:p>
            <a:pPr marL="0" indent="0">
              <a:lnSpc>
                <a:spcPct val="80000"/>
              </a:lnSpc>
              <a:buSzPts val="935"/>
              <a:buNone/>
            </a:pPr>
            <a:endParaRPr sz="2439">
              <a:solidFill>
                <a:srgbClr val="980000"/>
              </a:solidFill>
            </a:endParaRPr>
          </a:p>
          <a:p>
            <a:pPr marL="0" indent="0">
              <a:lnSpc>
                <a:spcPct val="80000"/>
              </a:lnSpc>
              <a:buSzPts val="935"/>
              <a:buNone/>
            </a:pPr>
            <a:r>
              <a:rPr lang="en" sz="2439" b="1">
                <a:solidFill>
                  <a:srgbClr val="980000"/>
                </a:solidFill>
              </a:rPr>
              <a:t>A</a:t>
            </a:r>
            <a:r>
              <a:rPr lang="en" sz="2439">
                <a:solidFill>
                  <a:srgbClr val="980000"/>
                </a:solidFill>
              </a:rPr>
              <a:t>—the audience</a:t>
            </a:r>
            <a:endParaRPr sz="2439">
              <a:solidFill>
                <a:srgbClr val="980000"/>
              </a:solidFill>
            </a:endParaRPr>
          </a:p>
          <a:p>
            <a:pPr marL="0" indent="0">
              <a:lnSpc>
                <a:spcPct val="80000"/>
              </a:lnSpc>
              <a:buSzPts val="935"/>
              <a:buNone/>
            </a:pPr>
            <a:endParaRPr sz="2439">
              <a:solidFill>
                <a:srgbClr val="980000"/>
              </a:solidFill>
            </a:endParaRPr>
          </a:p>
          <a:p>
            <a:pPr marL="0" indent="0">
              <a:lnSpc>
                <a:spcPct val="80000"/>
              </a:lnSpc>
              <a:buSzPts val="935"/>
              <a:buNone/>
            </a:pPr>
            <a:r>
              <a:rPr lang="en" sz="2439" b="1">
                <a:solidFill>
                  <a:srgbClr val="980000"/>
                </a:solidFill>
              </a:rPr>
              <a:t>S</a:t>
            </a:r>
            <a:r>
              <a:rPr lang="en" sz="2439">
                <a:solidFill>
                  <a:srgbClr val="980000"/>
                </a:solidFill>
              </a:rPr>
              <a:t>—the real-world situation</a:t>
            </a:r>
            <a:endParaRPr sz="2439">
              <a:solidFill>
                <a:srgbClr val="980000"/>
              </a:solidFill>
            </a:endParaRPr>
          </a:p>
          <a:p>
            <a:pPr marL="0" indent="0">
              <a:lnSpc>
                <a:spcPct val="80000"/>
              </a:lnSpc>
              <a:buSzPts val="935"/>
              <a:buNone/>
            </a:pPr>
            <a:endParaRPr sz="2439">
              <a:solidFill>
                <a:srgbClr val="980000"/>
              </a:solidFill>
            </a:endParaRPr>
          </a:p>
          <a:p>
            <a:pPr marL="0" indent="0">
              <a:lnSpc>
                <a:spcPct val="80000"/>
              </a:lnSpc>
              <a:buSzPts val="935"/>
              <a:buNone/>
            </a:pPr>
            <a:r>
              <a:rPr lang="en" sz="2439" b="1">
                <a:solidFill>
                  <a:srgbClr val="980000"/>
                </a:solidFill>
              </a:rPr>
              <a:t>P</a:t>
            </a:r>
            <a:r>
              <a:rPr lang="en" sz="2439">
                <a:solidFill>
                  <a:srgbClr val="980000"/>
                </a:solidFill>
              </a:rPr>
              <a:t>—the product or performance the student will demonstrate</a:t>
            </a:r>
            <a:endParaRPr sz="2439">
              <a:solidFill>
                <a:srgbClr val="980000"/>
              </a:solidFill>
            </a:endParaRPr>
          </a:p>
          <a:p>
            <a:pPr marL="0" indent="0">
              <a:lnSpc>
                <a:spcPct val="80000"/>
              </a:lnSpc>
              <a:buSzPts val="935"/>
              <a:buNone/>
            </a:pPr>
            <a:endParaRPr sz="2439">
              <a:solidFill>
                <a:srgbClr val="980000"/>
              </a:solidFill>
            </a:endParaRPr>
          </a:p>
          <a:p>
            <a:pPr marL="0" indent="0">
              <a:lnSpc>
                <a:spcPct val="80000"/>
              </a:lnSpc>
              <a:buSzPts val="935"/>
              <a:buNone/>
            </a:pPr>
            <a:r>
              <a:rPr lang="en" sz="2439" b="1">
                <a:solidFill>
                  <a:srgbClr val="980000"/>
                </a:solidFill>
              </a:rPr>
              <a:t>S</a:t>
            </a:r>
            <a:r>
              <a:rPr lang="en" sz="2439">
                <a:solidFill>
                  <a:srgbClr val="980000"/>
                </a:solidFill>
              </a:rPr>
              <a:t>—the criteria for judging success</a:t>
            </a:r>
            <a:endParaRPr sz="2439">
              <a:solidFill>
                <a:srgbClr val="980000"/>
              </a:solidFill>
            </a:endParaRPr>
          </a:p>
          <a:p>
            <a:pPr marL="0" indent="0">
              <a:lnSpc>
                <a:spcPct val="80000"/>
              </a:lnSpc>
              <a:buSzPts val="935"/>
              <a:buNone/>
            </a:pPr>
            <a:endParaRPr sz="2439"/>
          </a:p>
        </p:txBody>
      </p:sp>
    </p:spTree>
    <p:extLst>
      <p:ext uri="{BB962C8B-B14F-4D97-AF65-F5344CB8AC3E}">
        <p14:creationId xmlns:p14="http://schemas.microsoft.com/office/powerpoint/2010/main" val="609093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4"/>
          <p:cNvSpPr txBox="1">
            <a:spLocks noGrp="1"/>
          </p:cNvSpPr>
          <p:nvPr>
            <p:ph type="title"/>
          </p:nvPr>
        </p:nvSpPr>
        <p:spPr>
          <a:xfrm>
            <a:off x="415600" y="186967"/>
            <a:ext cx="11360800" cy="763600"/>
          </a:xfrm>
          <a:prstGeom prst="rect">
            <a:avLst/>
          </a:prstGeom>
        </p:spPr>
        <p:txBody>
          <a:bodyPr spcFirstLastPara="1" vert="horz" wrap="square" lIns="121900" tIns="121900" rIns="121900" bIns="121900" rtlCol="0" anchor="t" anchorCtr="0">
            <a:normAutofit fontScale="90000"/>
          </a:bodyPr>
          <a:lstStyle/>
          <a:p>
            <a:r>
              <a:rPr lang="en"/>
              <a:t>G - </a:t>
            </a:r>
            <a:r>
              <a:rPr lang="en">
                <a:solidFill>
                  <a:srgbClr val="0D0D0D"/>
                </a:solidFill>
              </a:rPr>
              <a:t>Goal</a:t>
            </a:r>
            <a:endParaRPr>
              <a:solidFill>
                <a:srgbClr val="0D0D0D"/>
              </a:solidFill>
            </a:endParaRPr>
          </a:p>
        </p:txBody>
      </p:sp>
      <p:graphicFrame>
        <p:nvGraphicFramePr>
          <p:cNvPr id="239" name="Google Shape;239;p44"/>
          <p:cNvGraphicFramePr/>
          <p:nvPr>
            <p:extLst>
              <p:ext uri="{D42A27DB-BD31-4B8C-83A1-F6EECF244321}">
                <p14:modId xmlns:p14="http://schemas.microsoft.com/office/powerpoint/2010/main" val="517484479"/>
              </p:ext>
            </p:extLst>
          </p:nvPr>
        </p:nvGraphicFramePr>
        <p:xfrm>
          <a:off x="679900" y="1088600"/>
          <a:ext cx="10591067" cy="4714200"/>
        </p:xfrm>
        <a:graphic>
          <a:graphicData uri="http://schemas.openxmlformats.org/drawingml/2006/table">
            <a:tbl>
              <a:tblPr>
                <a:noFill/>
              </a:tblPr>
              <a:tblGrid>
                <a:gridCol w="2451067">
                  <a:extLst>
                    <a:ext uri="{9D8B030D-6E8A-4147-A177-3AD203B41FA5}">
                      <a16:colId xmlns:a16="http://schemas.microsoft.com/office/drawing/2014/main" val="20000"/>
                    </a:ext>
                  </a:extLst>
                </a:gridCol>
                <a:gridCol w="2844467">
                  <a:extLst>
                    <a:ext uri="{9D8B030D-6E8A-4147-A177-3AD203B41FA5}">
                      <a16:colId xmlns:a16="http://schemas.microsoft.com/office/drawing/2014/main" val="20001"/>
                    </a:ext>
                  </a:extLst>
                </a:gridCol>
                <a:gridCol w="2975600">
                  <a:extLst>
                    <a:ext uri="{9D8B030D-6E8A-4147-A177-3AD203B41FA5}">
                      <a16:colId xmlns:a16="http://schemas.microsoft.com/office/drawing/2014/main" val="20002"/>
                    </a:ext>
                  </a:extLst>
                </a:gridCol>
                <a:gridCol w="2319933">
                  <a:extLst>
                    <a:ext uri="{9D8B030D-6E8A-4147-A177-3AD203B41FA5}">
                      <a16:colId xmlns:a16="http://schemas.microsoft.com/office/drawing/2014/main" val="20003"/>
                    </a:ext>
                  </a:extLst>
                </a:gridCol>
              </a:tblGrid>
              <a:tr h="508000">
                <a:tc>
                  <a:txBody>
                    <a:bodyPr/>
                    <a:lstStyle/>
                    <a:p>
                      <a:pPr marL="0" lvl="0" indent="0" algn="l" rtl="0">
                        <a:spcBef>
                          <a:spcPts val="0"/>
                        </a:spcBef>
                        <a:spcAft>
                          <a:spcPts val="0"/>
                        </a:spcAft>
                        <a:buNone/>
                      </a:pPr>
                      <a:r>
                        <a:rPr lang="en" sz="1700" b="1"/>
                        <a:t>Goal</a:t>
                      </a:r>
                      <a:endParaRPr sz="1700" b="1"/>
                    </a:p>
                  </a:txBody>
                  <a:tcPr marL="121900" marR="121900" marT="121900" marB="121900"/>
                </a:tc>
                <a:tc>
                  <a:txBody>
                    <a:bodyPr/>
                    <a:lstStyle/>
                    <a:p>
                      <a:pPr marL="0" lvl="0" indent="0" algn="l" rtl="0">
                        <a:spcBef>
                          <a:spcPts val="0"/>
                        </a:spcBef>
                        <a:spcAft>
                          <a:spcPts val="0"/>
                        </a:spcAft>
                        <a:buNone/>
                      </a:pPr>
                      <a:r>
                        <a:rPr lang="en" sz="1700" b="1"/>
                        <a:t>Guidance</a:t>
                      </a:r>
                      <a:endParaRPr sz="1700" b="1"/>
                    </a:p>
                  </a:txBody>
                  <a:tcPr marL="121900" marR="121900" marT="121900" marB="121900"/>
                </a:tc>
                <a:tc>
                  <a:txBody>
                    <a:bodyPr/>
                    <a:lstStyle/>
                    <a:p>
                      <a:pPr marL="0" lvl="0" indent="0" algn="l" rtl="0">
                        <a:spcBef>
                          <a:spcPts val="0"/>
                        </a:spcBef>
                        <a:spcAft>
                          <a:spcPts val="0"/>
                        </a:spcAft>
                        <a:buNone/>
                      </a:pPr>
                      <a:r>
                        <a:rPr lang="en" sz="1700" b="1"/>
                        <a:t>Guiding Questions</a:t>
                      </a:r>
                      <a:endParaRPr sz="1700" b="1"/>
                    </a:p>
                  </a:txBody>
                  <a:tcPr marL="121900" marR="121900" marT="121900" marB="121900"/>
                </a:tc>
                <a:tc>
                  <a:txBody>
                    <a:bodyPr/>
                    <a:lstStyle/>
                    <a:p>
                      <a:pPr marL="0" lvl="0" indent="0" algn="l" rtl="0">
                        <a:spcBef>
                          <a:spcPts val="0"/>
                        </a:spcBef>
                        <a:spcAft>
                          <a:spcPts val="0"/>
                        </a:spcAft>
                        <a:buNone/>
                      </a:pPr>
                      <a:r>
                        <a:rPr lang="en" sz="1700" b="1"/>
                        <a:t>Example</a:t>
                      </a:r>
                      <a:endParaRPr sz="1700" b="1"/>
                    </a:p>
                  </a:txBody>
                  <a:tcPr marL="121900" marR="121900" marT="121900" marB="121900"/>
                </a:tc>
                <a:extLst>
                  <a:ext uri="{0D108BD9-81ED-4DB2-BD59-A6C34878D82A}">
                    <a16:rowId xmlns:a16="http://schemas.microsoft.com/office/drawing/2014/main" val="10000"/>
                  </a:ext>
                </a:extLst>
              </a:tr>
              <a:tr h="4206200">
                <a:tc>
                  <a:txBody>
                    <a:bodyPr/>
                    <a:lstStyle/>
                    <a:p>
                      <a:pPr marL="0" lvl="0" indent="0" algn="l" rtl="0">
                        <a:spcBef>
                          <a:spcPts val="0"/>
                        </a:spcBef>
                        <a:spcAft>
                          <a:spcPts val="0"/>
                        </a:spcAft>
                        <a:buNone/>
                      </a:pPr>
                      <a:r>
                        <a:rPr lang="en" sz="1700"/>
                        <a:t>The goal defines the conceptual understanding  and the problem or outcome of the project</a:t>
                      </a:r>
                      <a:endParaRPr sz="1700"/>
                    </a:p>
                  </a:txBody>
                  <a:tcPr marL="121900" marR="121900" marT="121900" marB="121900"/>
                </a:tc>
                <a:tc>
                  <a:txBody>
                    <a:bodyPr/>
                    <a:lstStyle/>
                    <a:p>
                      <a:pPr marL="457200" lvl="0" indent="-311150" algn="l" rtl="0">
                        <a:spcBef>
                          <a:spcPts val="0"/>
                        </a:spcBef>
                        <a:spcAft>
                          <a:spcPts val="0"/>
                        </a:spcAft>
                        <a:buSzPts val="1300"/>
                        <a:buChar char="●"/>
                      </a:pPr>
                      <a:r>
                        <a:rPr lang="en" sz="1700" dirty="0"/>
                        <a:t>Write as one statement</a:t>
                      </a:r>
                      <a:endParaRPr sz="1700" dirty="0"/>
                    </a:p>
                    <a:p>
                      <a:pPr marL="457200" lvl="0" indent="-311150" algn="l" rtl="0">
                        <a:spcBef>
                          <a:spcPts val="0"/>
                        </a:spcBef>
                        <a:spcAft>
                          <a:spcPts val="0"/>
                        </a:spcAft>
                        <a:buSzPts val="1300"/>
                        <a:buChar char="●"/>
                      </a:pPr>
                      <a:r>
                        <a:rPr lang="en" sz="1700" dirty="0"/>
                        <a:t>S</a:t>
                      </a:r>
                      <a:r>
                        <a:rPr lang="en-MY" sz="1700" dirty="0"/>
                        <a:t>o</a:t>
                      </a:r>
                      <a:r>
                        <a:rPr lang="en" sz="1700" dirty="0"/>
                        <a:t>und like a strong statement of inquiry</a:t>
                      </a:r>
                      <a:endParaRPr sz="1700" dirty="0"/>
                    </a:p>
                    <a:p>
                      <a:pPr marL="457200" lvl="0" indent="-311150" algn="l" rtl="0">
                        <a:spcBef>
                          <a:spcPts val="0"/>
                        </a:spcBef>
                        <a:spcAft>
                          <a:spcPts val="0"/>
                        </a:spcAft>
                        <a:buSzPts val="1300"/>
                        <a:buChar char="●"/>
                      </a:pPr>
                      <a:r>
                        <a:rPr lang="en" sz="1700" dirty="0"/>
                        <a:t>Driven by the conceptual understanding of the unit/topic</a:t>
                      </a:r>
                      <a:endParaRPr sz="1700" dirty="0"/>
                    </a:p>
                    <a:p>
                      <a:pPr marL="0" lvl="0" indent="0" algn="l" rtl="0">
                        <a:spcBef>
                          <a:spcPts val="0"/>
                        </a:spcBef>
                        <a:spcAft>
                          <a:spcPts val="0"/>
                        </a:spcAft>
                        <a:buNone/>
                      </a:pPr>
                      <a:endParaRPr sz="1700" dirty="0"/>
                    </a:p>
                  </a:txBody>
                  <a:tcPr marL="121900" marR="121900" marT="121900" marB="121900"/>
                </a:tc>
                <a:tc>
                  <a:txBody>
                    <a:bodyPr/>
                    <a:lstStyle/>
                    <a:p>
                      <a:pPr marL="457200" lvl="0" indent="-311150" algn="l" rtl="0">
                        <a:spcBef>
                          <a:spcPts val="0"/>
                        </a:spcBef>
                        <a:spcAft>
                          <a:spcPts val="0"/>
                        </a:spcAft>
                        <a:buSzPts val="1300"/>
                        <a:buChar char="●"/>
                      </a:pPr>
                      <a:r>
                        <a:rPr lang="en" sz="1700"/>
                        <a:t>What is the authentic goal related to the discipline?</a:t>
                      </a:r>
                      <a:endParaRPr sz="1700"/>
                    </a:p>
                    <a:p>
                      <a:pPr marL="457200" lvl="0" indent="-311150" algn="l" rtl="0">
                        <a:spcBef>
                          <a:spcPts val="0"/>
                        </a:spcBef>
                        <a:spcAft>
                          <a:spcPts val="0"/>
                        </a:spcAft>
                        <a:buSzPts val="1300"/>
                        <a:buChar char="●"/>
                      </a:pPr>
                      <a:r>
                        <a:rPr lang="en" sz="1700"/>
                        <a:t>What makes this goal worthwhile for the students to investigate?</a:t>
                      </a:r>
                      <a:endParaRPr sz="1700"/>
                    </a:p>
                    <a:p>
                      <a:pPr marL="457200" lvl="0" indent="-311150" algn="l" rtl="0">
                        <a:spcBef>
                          <a:spcPts val="0"/>
                        </a:spcBef>
                        <a:spcAft>
                          <a:spcPts val="0"/>
                        </a:spcAft>
                        <a:buSzPts val="1300"/>
                        <a:buChar char="●"/>
                      </a:pPr>
                      <a:r>
                        <a:rPr lang="en" sz="1700"/>
                        <a:t>What prior knowledge do the students have that will help them to achieve the goal?</a:t>
                      </a:r>
                      <a:endParaRPr sz="1700"/>
                    </a:p>
                    <a:p>
                      <a:pPr marL="457200" lvl="0" indent="-311150" algn="l" rtl="0">
                        <a:spcBef>
                          <a:spcPts val="0"/>
                        </a:spcBef>
                        <a:spcAft>
                          <a:spcPts val="0"/>
                        </a:spcAft>
                        <a:buSzPts val="1300"/>
                        <a:buChar char="●"/>
                      </a:pPr>
                      <a:r>
                        <a:rPr lang="en" sz="1700"/>
                        <a:t>How will students understand the importance of the goal?</a:t>
                      </a:r>
                      <a:endParaRPr sz="1700"/>
                    </a:p>
                  </a:txBody>
                  <a:tcPr marL="121900" marR="121900" marT="121900" marB="121900"/>
                </a:tc>
                <a:tc>
                  <a:txBody>
                    <a:bodyPr/>
                    <a:lstStyle/>
                    <a:p>
                      <a:pPr marL="457200" marR="0" lvl="0" indent="-311150" algn="l" defTabSz="914400" rtl="0" eaLnBrk="1" fontAlgn="auto" latinLnBrk="0" hangingPunct="1">
                        <a:lnSpc>
                          <a:spcPct val="100000"/>
                        </a:lnSpc>
                        <a:spcBef>
                          <a:spcPts val="0"/>
                        </a:spcBef>
                        <a:spcAft>
                          <a:spcPts val="0"/>
                        </a:spcAft>
                        <a:buClrTx/>
                        <a:buSzPts val="1300"/>
                        <a:buFontTx/>
                        <a:buChar char="●"/>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Develop a mobile application for appointment booking in a small clinic.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0" indent="0" algn="l" rtl="0">
                        <a:spcBef>
                          <a:spcPts val="0"/>
                        </a:spcBef>
                        <a:spcAft>
                          <a:spcPts val="0"/>
                        </a:spcAft>
                        <a:buNone/>
                      </a:pPr>
                      <a:endParaRPr sz="1700" dirty="0"/>
                    </a:p>
                    <a:p>
                      <a:pPr marL="0" lvl="0" indent="0" algn="l" rtl="0">
                        <a:spcBef>
                          <a:spcPts val="0"/>
                        </a:spcBef>
                        <a:spcAft>
                          <a:spcPts val="0"/>
                        </a:spcAft>
                        <a:buNone/>
                      </a:pPr>
                      <a:endParaRPr sz="1700" dirty="0"/>
                    </a:p>
                  </a:txBody>
                  <a:tcPr marL="121900" marR="121900" marT="121900" marB="121900"/>
                </a:tc>
                <a:extLst>
                  <a:ext uri="{0D108BD9-81ED-4DB2-BD59-A6C34878D82A}">
                    <a16:rowId xmlns:a16="http://schemas.microsoft.com/office/drawing/2014/main" val="10001"/>
                  </a:ext>
                </a:extLst>
              </a:tr>
            </a:tbl>
          </a:graphicData>
        </a:graphic>
      </p:graphicFrame>
      <p:sp>
        <p:nvSpPr>
          <p:cNvPr id="240" name="Google Shape;240;p44"/>
          <p:cNvSpPr txBox="1"/>
          <p:nvPr/>
        </p:nvSpPr>
        <p:spPr>
          <a:xfrm>
            <a:off x="786767" y="6066934"/>
            <a:ext cx="8459200" cy="492402"/>
          </a:xfrm>
          <a:prstGeom prst="rect">
            <a:avLst/>
          </a:prstGeom>
          <a:noFill/>
          <a:ln>
            <a:noFill/>
          </a:ln>
        </p:spPr>
        <p:txBody>
          <a:bodyPr spcFirstLastPara="1" wrap="square" lIns="121900" tIns="121900" rIns="121900" bIns="121900" anchor="t" anchorCtr="0">
            <a:spAutoFit/>
          </a:bodyPr>
          <a:lstStyle/>
          <a:p>
            <a:r>
              <a:rPr lang="en" sz="1600"/>
              <a:t>Adapted from https://www.aidan-hammond.net/new-blog/tag/GRASPS</a:t>
            </a:r>
            <a:endParaRPr sz="1600"/>
          </a:p>
        </p:txBody>
      </p:sp>
    </p:spTree>
    <p:extLst>
      <p:ext uri="{BB962C8B-B14F-4D97-AF65-F5344CB8AC3E}">
        <p14:creationId xmlns:p14="http://schemas.microsoft.com/office/powerpoint/2010/main" val="353670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5"/>
          <p:cNvSpPr txBox="1">
            <a:spLocks noGrp="1"/>
          </p:cNvSpPr>
          <p:nvPr>
            <p:ph type="title"/>
          </p:nvPr>
        </p:nvSpPr>
        <p:spPr>
          <a:xfrm>
            <a:off x="415600" y="186967"/>
            <a:ext cx="11360800" cy="763600"/>
          </a:xfrm>
          <a:prstGeom prst="rect">
            <a:avLst/>
          </a:prstGeom>
        </p:spPr>
        <p:txBody>
          <a:bodyPr spcFirstLastPara="1" vert="horz" wrap="square" lIns="121900" tIns="121900" rIns="121900" bIns="121900" rtlCol="0" anchor="t" anchorCtr="0">
            <a:normAutofit fontScale="90000"/>
          </a:bodyPr>
          <a:lstStyle/>
          <a:p>
            <a:r>
              <a:rPr lang="en"/>
              <a:t>R - </a:t>
            </a:r>
            <a:r>
              <a:rPr lang="en">
                <a:solidFill>
                  <a:srgbClr val="0D0D0D"/>
                </a:solidFill>
              </a:rPr>
              <a:t>Role</a:t>
            </a:r>
            <a:endParaRPr>
              <a:solidFill>
                <a:srgbClr val="0D0D0D"/>
              </a:solidFill>
            </a:endParaRPr>
          </a:p>
        </p:txBody>
      </p:sp>
      <p:graphicFrame>
        <p:nvGraphicFramePr>
          <p:cNvPr id="246" name="Google Shape;246;p45"/>
          <p:cNvGraphicFramePr/>
          <p:nvPr>
            <p:extLst>
              <p:ext uri="{D42A27DB-BD31-4B8C-83A1-F6EECF244321}">
                <p14:modId xmlns:p14="http://schemas.microsoft.com/office/powerpoint/2010/main" val="4224381783"/>
              </p:ext>
            </p:extLst>
          </p:nvPr>
        </p:nvGraphicFramePr>
        <p:xfrm>
          <a:off x="679900" y="1088600"/>
          <a:ext cx="10591067" cy="6603960"/>
        </p:xfrm>
        <a:graphic>
          <a:graphicData uri="http://schemas.openxmlformats.org/drawingml/2006/table">
            <a:tbl>
              <a:tblPr>
                <a:noFill/>
              </a:tblPr>
              <a:tblGrid>
                <a:gridCol w="2451067">
                  <a:extLst>
                    <a:ext uri="{9D8B030D-6E8A-4147-A177-3AD203B41FA5}">
                      <a16:colId xmlns:a16="http://schemas.microsoft.com/office/drawing/2014/main" val="20000"/>
                    </a:ext>
                  </a:extLst>
                </a:gridCol>
                <a:gridCol w="2826488">
                  <a:extLst>
                    <a:ext uri="{9D8B030D-6E8A-4147-A177-3AD203B41FA5}">
                      <a16:colId xmlns:a16="http://schemas.microsoft.com/office/drawing/2014/main" val="20001"/>
                    </a:ext>
                  </a:extLst>
                </a:gridCol>
                <a:gridCol w="2993579">
                  <a:extLst>
                    <a:ext uri="{9D8B030D-6E8A-4147-A177-3AD203B41FA5}">
                      <a16:colId xmlns:a16="http://schemas.microsoft.com/office/drawing/2014/main" val="20002"/>
                    </a:ext>
                  </a:extLst>
                </a:gridCol>
                <a:gridCol w="2319933">
                  <a:extLst>
                    <a:ext uri="{9D8B030D-6E8A-4147-A177-3AD203B41FA5}">
                      <a16:colId xmlns:a16="http://schemas.microsoft.com/office/drawing/2014/main" val="20003"/>
                    </a:ext>
                  </a:extLst>
                </a:gridCol>
              </a:tblGrid>
              <a:tr h="508000">
                <a:tc>
                  <a:txBody>
                    <a:bodyPr/>
                    <a:lstStyle/>
                    <a:p>
                      <a:pPr marL="0" lvl="0" indent="0" algn="l" rtl="0">
                        <a:spcBef>
                          <a:spcPts val="0"/>
                        </a:spcBef>
                        <a:spcAft>
                          <a:spcPts val="0"/>
                        </a:spcAft>
                        <a:buNone/>
                      </a:pPr>
                      <a:r>
                        <a:rPr lang="en" sz="1700" b="1"/>
                        <a:t>Role</a:t>
                      </a:r>
                      <a:endParaRPr sz="1700" b="1"/>
                    </a:p>
                  </a:txBody>
                  <a:tcPr marL="121900" marR="121900" marT="121900" marB="121900"/>
                </a:tc>
                <a:tc>
                  <a:txBody>
                    <a:bodyPr/>
                    <a:lstStyle/>
                    <a:p>
                      <a:pPr marL="0" lvl="0" indent="0" algn="l" rtl="0">
                        <a:spcBef>
                          <a:spcPts val="0"/>
                        </a:spcBef>
                        <a:spcAft>
                          <a:spcPts val="0"/>
                        </a:spcAft>
                        <a:buNone/>
                      </a:pPr>
                      <a:r>
                        <a:rPr lang="en" sz="1700" b="1"/>
                        <a:t>Guidance</a:t>
                      </a:r>
                      <a:endParaRPr sz="1700" b="1"/>
                    </a:p>
                  </a:txBody>
                  <a:tcPr marL="121900" marR="121900" marT="121900" marB="121900"/>
                </a:tc>
                <a:tc>
                  <a:txBody>
                    <a:bodyPr/>
                    <a:lstStyle/>
                    <a:p>
                      <a:pPr marL="0" lvl="0" indent="0" algn="l" rtl="0">
                        <a:spcBef>
                          <a:spcPts val="0"/>
                        </a:spcBef>
                        <a:spcAft>
                          <a:spcPts val="0"/>
                        </a:spcAft>
                        <a:buNone/>
                      </a:pPr>
                      <a:r>
                        <a:rPr lang="en" sz="1700" b="1"/>
                        <a:t>Guiding Questions</a:t>
                      </a:r>
                      <a:endParaRPr sz="1700" b="1"/>
                    </a:p>
                  </a:txBody>
                  <a:tcPr marL="121900" marR="121900" marT="121900" marB="121900"/>
                </a:tc>
                <a:tc>
                  <a:txBody>
                    <a:bodyPr/>
                    <a:lstStyle/>
                    <a:p>
                      <a:pPr marL="0" lvl="0" indent="0" algn="l" rtl="0">
                        <a:spcBef>
                          <a:spcPts val="0"/>
                        </a:spcBef>
                        <a:spcAft>
                          <a:spcPts val="0"/>
                        </a:spcAft>
                        <a:buNone/>
                      </a:pPr>
                      <a:r>
                        <a:rPr lang="en" sz="1700" b="1"/>
                        <a:t>Example</a:t>
                      </a:r>
                      <a:endParaRPr sz="1700" b="1"/>
                    </a:p>
                  </a:txBody>
                  <a:tcPr marL="121900" marR="121900" marT="121900" marB="121900"/>
                </a:tc>
                <a:extLst>
                  <a:ext uri="{0D108BD9-81ED-4DB2-BD59-A6C34878D82A}">
                    <a16:rowId xmlns:a16="http://schemas.microsoft.com/office/drawing/2014/main" val="10000"/>
                  </a:ext>
                </a:extLst>
              </a:tr>
              <a:tr h="6095960">
                <a:tc>
                  <a:txBody>
                    <a:bodyPr/>
                    <a:lstStyle/>
                    <a:p>
                      <a:pPr marL="0" lvl="0" indent="0" algn="l" rtl="0">
                        <a:spcBef>
                          <a:spcPts val="0"/>
                        </a:spcBef>
                        <a:spcAft>
                          <a:spcPts val="0"/>
                        </a:spcAft>
                        <a:buNone/>
                      </a:pPr>
                      <a:r>
                        <a:rPr lang="en" sz="2400"/>
                        <a:t>Define the role of the students and the perspective from which they approach the task</a:t>
                      </a:r>
                      <a:endParaRPr sz="2400"/>
                    </a:p>
                  </a:txBody>
                  <a:tcPr marL="121900" marR="121900" marT="121900" marB="121900"/>
                </a:tc>
                <a:tc>
                  <a:txBody>
                    <a:bodyPr/>
                    <a:lstStyle/>
                    <a:p>
                      <a:pPr marL="457200" lvl="0" indent="-317500" algn="l" rtl="0">
                        <a:spcBef>
                          <a:spcPts val="0"/>
                        </a:spcBef>
                        <a:spcAft>
                          <a:spcPts val="0"/>
                        </a:spcAft>
                        <a:buSzPts val="1400"/>
                        <a:buChar char="●"/>
                      </a:pPr>
                      <a:r>
                        <a:rPr lang="en" sz="2400"/>
                        <a:t>Identify the authentic roles and help students understand the scope of the role</a:t>
                      </a:r>
                      <a:endParaRPr sz="2400"/>
                    </a:p>
                    <a:p>
                      <a:pPr marL="457200" lvl="0" indent="-317500" algn="l" rtl="0">
                        <a:spcBef>
                          <a:spcPts val="0"/>
                        </a:spcBef>
                        <a:spcAft>
                          <a:spcPts val="0"/>
                        </a:spcAft>
                        <a:buSzPts val="1400"/>
                        <a:buChar char="●"/>
                      </a:pPr>
                      <a:r>
                        <a:rPr lang="en" sz="2400"/>
                        <a:t>Roles should frame the perspective from which students engage with the inquiry</a:t>
                      </a:r>
                      <a:endParaRPr sz="2400"/>
                    </a:p>
                  </a:txBody>
                  <a:tcPr marL="121900" marR="121900" marT="121900" marB="121900"/>
                </a:tc>
                <a:tc>
                  <a:txBody>
                    <a:bodyPr/>
                    <a:lstStyle/>
                    <a:p>
                      <a:pPr marL="457200" lvl="0" indent="-317500" algn="l" rtl="0">
                        <a:spcBef>
                          <a:spcPts val="0"/>
                        </a:spcBef>
                        <a:spcAft>
                          <a:spcPts val="0"/>
                        </a:spcAft>
                        <a:buSzPts val="1400"/>
                        <a:buChar char="●"/>
                      </a:pPr>
                      <a:r>
                        <a:rPr lang="en" sz="2400"/>
                        <a:t>What are the authentic roles that are related to the goal or discipline?</a:t>
                      </a:r>
                      <a:endParaRPr sz="2400"/>
                    </a:p>
                    <a:p>
                      <a:pPr marL="457200" lvl="0" indent="-317500" algn="l" rtl="0">
                        <a:spcBef>
                          <a:spcPts val="0"/>
                        </a:spcBef>
                        <a:spcAft>
                          <a:spcPts val="0"/>
                        </a:spcAft>
                        <a:buSzPts val="1400"/>
                        <a:buChar char="●"/>
                      </a:pPr>
                      <a:r>
                        <a:rPr lang="en" sz="2400"/>
                        <a:t>How will students understand the scope and expectations of the role?</a:t>
                      </a:r>
                      <a:endParaRPr sz="2400"/>
                    </a:p>
                    <a:p>
                      <a:pPr marL="457200" lvl="0" indent="-317500" algn="l" rtl="0">
                        <a:spcBef>
                          <a:spcPts val="0"/>
                        </a:spcBef>
                        <a:spcAft>
                          <a:spcPts val="0"/>
                        </a:spcAft>
                        <a:buSzPts val="1400"/>
                        <a:buChar char="●"/>
                      </a:pPr>
                      <a:r>
                        <a:rPr lang="en" sz="2400"/>
                        <a:t>What skills and knowledge will students need to be successful in this role?</a:t>
                      </a:r>
                      <a:endParaRPr sz="2400"/>
                    </a:p>
                  </a:txBody>
                  <a:tcPr marL="121900" marR="121900" marT="121900" marB="121900"/>
                </a:tc>
                <a:tc>
                  <a:txBody>
                    <a:bodyPr/>
                    <a:lstStyle/>
                    <a:p>
                      <a:pPr marL="457200" lvl="0" indent="0" algn="l" rtl="0">
                        <a:spcBef>
                          <a:spcPts val="0"/>
                        </a:spcBef>
                        <a:spcAft>
                          <a:spcPts val="0"/>
                        </a:spcAft>
                        <a:buNone/>
                      </a:pPr>
                      <a:endParaRPr sz="1700" dirty="0"/>
                    </a:p>
                    <a:p>
                      <a:pPr marL="457200" lvl="0" indent="0" algn="l" rtl="0">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You are a</a:t>
                      </a:r>
                    </a:p>
                    <a:p>
                      <a:pPr marL="457200" lvl="0" indent="0" algn="l" rtl="0">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software developer working with a health service provider.</a:t>
                      </a:r>
                      <a:endParaRPr sz="1700" dirty="0"/>
                    </a:p>
                  </a:txBody>
                  <a:tcPr marL="121900" marR="121900" marT="121900" marB="121900"/>
                </a:tc>
                <a:extLst>
                  <a:ext uri="{0D108BD9-81ED-4DB2-BD59-A6C34878D82A}">
                    <a16:rowId xmlns:a16="http://schemas.microsoft.com/office/drawing/2014/main" val="10001"/>
                  </a:ext>
                </a:extLst>
              </a:tr>
            </a:tbl>
          </a:graphicData>
        </a:graphic>
      </p:graphicFrame>
      <p:sp>
        <p:nvSpPr>
          <p:cNvPr id="247" name="Google Shape;247;p45"/>
          <p:cNvSpPr txBox="1"/>
          <p:nvPr/>
        </p:nvSpPr>
        <p:spPr>
          <a:xfrm>
            <a:off x="786767" y="6066934"/>
            <a:ext cx="8459200" cy="492402"/>
          </a:xfrm>
          <a:prstGeom prst="rect">
            <a:avLst/>
          </a:prstGeom>
          <a:noFill/>
          <a:ln>
            <a:noFill/>
          </a:ln>
        </p:spPr>
        <p:txBody>
          <a:bodyPr spcFirstLastPara="1" wrap="square" lIns="121900" tIns="121900" rIns="121900" bIns="121900" anchor="t" anchorCtr="0">
            <a:spAutoFit/>
          </a:bodyPr>
          <a:lstStyle/>
          <a:p>
            <a:r>
              <a:rPr lang="en" sz="1600"/>
              <a:t>Adapted from https://www.aidan-hammond.net/new-blog/tag/GRASPS</a:t>
            </a:r>
            <a:endParaRPr sz="1600"/>
          </a:p>
        </p:txBody>
      </p:sp>
    </p:spTree>
    <p:extLst>
      <p:ext uri="{BB962C8B-B14F-4D97-AF65-F5344CB8AC3E}">
        <p14:creationId xmlns:p14="http://schemas.microsoft.com/office/powerpoint/2010/main" val="3689478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6"/>
          <p:cNvSpPr txBox="1">
            <a:spLocks noGrp="1"/>
          </p:cNvSpPr>
          <p:nvPr>
            <p:ph type="title"/>
          </p:nvPr>
        </p:nvSpPr>
        <p:spPr>
          <a:xfrm>
            <a:off x="415600" y="186967"/>
            <a:ext cx="11360800" cy="763600"/>
          </a:xfrm>
          <a:prstGeom prst="rect">
            <a:avLst/>
          </a:prstGeom>
        </p:spPr>
        <p:txBody>
          <a:bodyPr spcFirstLastPara="1" vert="horz" wrap="square" lIns="121900" tIns="121900" rIns="121900" bIns="121900" rtlCol="0" anchor="t" anchorCtr="0">
            <a:normAutofit fontScale="90000"/>
          </a:bodyPr>
          <a:lstStyle/>
          <a:p>
            <a:r>
              <a:rPr lang="en"/>
              <a:t>A - </a:t>
            </a:r>
            <a:r>
              <a:rPr lang="en">
                <a:solidFill>
                  <a:srgbClr val="0D0D0D"/>
                </a:solidFill>
              </a:rPr>
              <a:t>Audience </a:t>
            </a:r>
            <a:endParaRPr>
              <a:solidFill>
                <a:srgbClr val="0D0D0D"/>
              </a:solidFill>
            </a:endParaRPr>
          </a:p>
        </p:txBody>
      </p:sp>
      <p:graphicFrame>
        <p:nvGraphicFramePr>
          <p:cNvPr id="253" name="Google Shape;253;p46"/>
          <p:cNvGraphicFramePr/>
          <p:nvPr>
            <p:extLst>
              <p:ext uri="{D42A27DB-BD31-4B8C-83A1-F6EECF244321}">
                <p14:modId xmlns:p14="http://schemas.microsoft.com/office/powerpoint/2010/main" val="3165255302"/>
              </p:ext>
            </p:extLst>
          </p:nvPr>
        </p:nvGraphicFramePr>
        <p:xfrm>
          <a:off x="679900" y="1088600"/>
          <a:ext cx="10591067" cy="6238200"/>
        </p:xfrm>
        <a:graphic>
          <a:graphicData uri="http://schemas.openxmlformats.org/drawingml/2006/table">
            <a:tbl>
              <a:tblPr>
                <a:noFill/>
              </a:tblPr>
              <a:tblGrid>
                <a:gridCol w="2451067">
                  <a:extLst>
                    <a:ext uri="{9D8B030D-6E8A-4147-A177-3AD203B41FA5}">
                      <a16:colId xmlns:a16="http://schemas.microsoft.com/office/drawing/2014/main" val="20000"/>
                    </a:ext>
                  </a:extLst>
                </a:gridCol>
                <a:gridCol w="2844467">
                  <a:extLst>
                    <a:ext uri="{9D8B030D-6E8A-4147-A177-3AD203B41FA5}">
                      <a16:colId xmlns:a16="http://schemas.microsoft.com/office/drawing/2014/main" val="20001"/>
                    </a:ext>
                  </a:extLst>
                </a:gridCol>
                <a:gridCol w="2975600">
                  <a:extLst>
                    <a:ext uri="{9D8B030D-6E8A-4147-A177-3AD203B41FA5}">
                      <a16:colId xmlns:a16="http://schemas.microsoft.com/office/drawing/2014/main" val="20002"/>
                    </a:ext>
                  </a:extLst>
                </a:gridCol>
                <a:gridCol w="2319933">
                  <a:extLst>
                    <a:ext uri="{9D8B030D-6E8A-4147-A177-3AD203B41FA5}">
                      <a16:colId xmlns:a16="http://schemas.microsoft.com/office/drawing/2014/main" val="20003"/>
                    </a:ext>
                  </a:extLst>
                </a:gridCol>
              </a:tblGrid>
              <a:tr h="508000">
                <a:tc>
                  <a:txBody>
                    <a:bodyPr/>
                    <a:lstStyle/>
                    <a:p>
                      <a:pPr marL="0" lvl="0" indent="0" algn="l" rtl="0">
                        <a:spcBef>
                          <a:spcPts val="0"/>
                        </a:spcBef>
                        <a:spcAft>
                          <a:spcPts val="0"/>
                        </a:spcAft>
                        <a:buNone/>
                      </a:pPr>
                      <a:r>
                        <a:rPr lang="en" sz="1700" b="1"/>
                        <a:t>Audience</a:t>
                      </a:r>
                      <a:endParaRPr sz="1700" b="1"/>
                    </a:p>
                  </a:txBody>
                  <a:tcPr marL="121900" marR="121900" marT="121900" marB="121900"/>
                </a:tc>
                <a:tc>
                  <a:txBody>
                    <a:bodyPr/>
                    <a:lstStyle/>
                    <a:p>
                      <a:pPr marL="0" lvl="0" indent="0" algn="l" rtl="0">
                        <a:spcBef>
                          <a:spcPts val="0"/>
                        </a:spcBef>
                        <a:spcAft>
                          <a:spcPts val="0"/>
                        </a:spcAft>
                        <a:buNone/>
                      </a:pPr>
                      <a:r>
                        <a:rPr lang="en" sz="1700" b="1"/>
                        <a:t>Guidance</a:t>
                      </a:r>
                      <a:endParaRPr sz="1700" b="1"/>
                    </a:p>
                  </a:txBody>
                  <a:tcPr marL="121900" marR="121900" marT="121900" marB="121900"/>
                </a:tc>
                <a:tc>
                  <a:txBody>
                    <a:bodyPr/>
                    <a:lstStyle/>
                    <a:p>
                      <a:pPr marL="0" lvl="0" indent="0" algn="l" rtl="0">
                        <a:spcBef>
                          <a:spcPts val="0"/>
                        </a:spcBef>
                        <a:spcAft>
                          <a:spcPts val="0"/>
                        </a:spcAft>
                        <a:buNone/>
                      </a:pPr>
                      <a:r>
                        <a:rPr lang="en" sz="1700" b="1"/>
                        <a:t>Guiding Questions</a:t>
                      </a:r>
                      <a:endParaRPr sz="1700" b="1"/>
                    </a:p>
                  </a:txBody>
                  <a:tcPr marL="121900" marR="121900" marT="121900" marB="121900"/>
                </a:tc>
                <a:tc>
                  <a:txBody>
                    <a:bodyPr/>
                    <a:lstStyle/>
                    <a:p>
                      <a:pPr marL="0" lvl="0" indent="0" algn="l" rtl="0">
                        <a:spcBef>
                          <a:spcPts val="0"/>
                        </a:spcBef>
                        <a:spcAft>
                          <a:spcPts val="0"/>
                        </a:spcAft>
                        <a:buNone/>
                      </a:pPr>
                      <a:r>
                        <a:rPr lang="en" sz="1700" b="1"/>
                        <a:t>Example</a:t>
                      </a:r>
                      <a:endParaRPr sz="1700" b="1"/>
                    </a:p>
                  </a:txBody>
                  <a:tcPr marL="121900" marR="121900" marT="121900" marB="121900"/>
                </a:tc>
                <a:extLst>
                  <a:ext uri="{0D108BD9-81ED-4DB2-BD59-A6C34878D82A}">
                    <a16:rowId xmlns:a16="http://schemas.microsoft.com/office/drawing/2014/main" val="10000"/>
                  </a:ext>
                </a:extLst>
              </a:tr>
              <a:tr h="5730200">
                <a:tc>
                  <a:txBody>
                    <a:bodyPr/>
                    <a:lstStyle/>
                    <a:p>
                      <a:pPr marL="0" lvl="0" indent="0" algn="l" rtl="0">
                        <a:spcBef>
                          <a:spcPts val="0"/>
                        </a:spcBef>
                        <a:spcAft>
                          <a:spcPts val="0"/>
                        </a:spcAft>
                        <a:buNone/>
                      </a:pPr>
                      <a:r>
                        <a:rPr lang="en" sz="2400"/>
                        <a:t>Define the relationship between the audience and the students. How will the two interact?</a:t>
                      </a:r>
                      <a:endParaRPr sz="2400"/>
                    </a:p>
                  </a:txBody>
                  <a:tcPr marL="121900" marR="121900" marT="121900" marB="121900"/>
                </a:tc>
                <a:tc>
                  <a:txBody>
                    <a:bodyPr/>
                    <a:lstStyle/>
                    <a:p>
                      <a:pPr marL="457200" lvl="0" indent="-317500" algn="l" rtl="0">
                        <a:spcBef>
                          <a:spcPts val="0"/>
                        </a:spcBef>
                        <a:spcAft>
                          <a:spcPts val="0"/>
                        </a:spcAft>
                        <a:buSzPts val="1400"/>
                        <a:buChar char="●"/>
                      </a:pPr>
                      <a:r>
                        <a:rPr lang="en" sz="2400"/>
                        <a:t>Define the authentic audience</a:t>
                      </a:r>
                      <a:endParaRPr sz="2400"/>
                    </a:p>
                    <a:p>
                      <a:pPr marL="457200" lvl="0" indent="-317500" algn="l" rtl="0">
                        <a:spcBef>
                          <a:spcPts val="0"/>
                        </a:spcBef>
                        <a:spcAft>
                          <a:spcPts val="0"/>
                        </a:spcAft>
                        <a:buSzPts val="1400"/>
                        <a:buChar char="●"/>
                      </a:pPr>
                      <a:r>
                        <a:rPr lang="en" sz="2400"/>
                        <a:t>Avoid being too broad</a:t>
                      </a:r>
                      <a:endParaRPr sz="2400"/>
                    </a:p>
                    <a:p>
                      <a:pPr marL="457200" lvl="0" indent="-317500" algn="l" rtl="0">
                        <a:spcBef>
                          <a:spcPts val="0"/>
                        </a:spcBef>
                        <a:spcAft>
                          <a:spcPts val="0"/>
                        </a:spcAft>
                        <a:buSzPts val="1400"/>
                        <a:buChar char="●"/>
                      </a:pPr>
                      <a:r>
                        <a:rPr lang="en" sz="2400"/>
                        <a:t>Consider the relationship between the role and the audience (not the </a:t>
                      </a:r>
                      <a:r>
                        <a:rPr lang="en" sz="2400" i="1"/>
                        <a:t>teacher</a:t>
                      </a:r>
                      <a:r>
                        <a:rPr lang="en" sz="2400"/>
                        <a:t>)</a:t>
                      </a:r>
                      <a:endParaRPr sz="2400"/>
                    </a:p>
                  </a:txBody>
                  <a:tcPr marL="121900" marR="121900" marT="121900" marB="121900"/>
                </a:tc>
                <a:tc>
                  <a:txBody>
                    <a:bodyPr/>
                    <a:lstStyle/>
                    <a:p>
                      <a:pPr marL="457200" lvl="0" indent="-317500" algn="l" rtl="0">
                        <a:spcBef>
                          <a:spcPts val="0"/>
                        </a:spcBef>
                        <a:spcAft>
                          <a:spcPts val="0"/>
                        </a:spcAft>
                        <a:buSzPts val="1400"/>
                        <a:buChar char="●"/>
                      </a:pPr>
                      <a:r>
                        <a:rPr lang="en" sz="2400"/>
                        <a:t>What is the relationship between the audience and the role?</a:t>
                      </a:r>
                      <a:endParaRPr sz="2400"/>
                    </a:p>
                    <a:p>
                      <a:pPr marL="457200" lvl="0" indent="-317500" algn="l" rtl="0">
                        <a:spcBef>
                          <a:spcPts val="0"/>
                        </a:spcBef>
                        <a:spcAft>
                          <a:spcPts val="0"/>
                        </a:spcAft>
                        <a:buSzPts val="1400"/>
                        <a:buChar char="●"/>
                      </a:pPr>
                      <a:r>
                        <a:rPr lang="en" sz="2400"/>
                        <a:t>What are the characteristics of the audience, and how might these influence the skills and knowledge needed by students to be successful?</a:t>
                      </a:r>
                      <a:endParaRPr sz="2400"/>
                    </a:p>
                  </a:txBody>
                  <a:tcPr marL="121900" marR="121900" marT="121900" marB="121900"/>
                </a:tc>
                <a:tc>
                  <a:txBody>
                    <a:bodyPr/>
                    <a:lstStyle/>
                    <a:p>
                      <a:pPr marL="457200" lvl="0" indent="0" algn="l" rtl="0">
                        <a:spcBef>
                          <a:spcPts val="0"/>
                        </a:spcBef>
                        <a:spcAft>
                          <a:spcPts val="0"/>
                        </a:spcAft>
                        <a:buNone/>
                      </a:pPr>
                      <a:endParaRPr sz="1700" dirty="0"/>
                    </a:p>
                    <a:p>
                      <a:pPr marL="457200" lvl="0" indent="0" algn="l" rtl="0">
                        <a:spcBef>
                          <a:spcPts val="0"/>
                        </a:spcBef>
                        <a:spcAft>
                          <a:spcPts val="0"/>
                        </a:spcAft>
                        <a:buNone/>
                      </a:pPr>
                      <a:endParaRPr sz="17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Clinic staff and patients.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sz="1700" dirty="0"/>
                    </a:p>
                    <a:p>
                      <a:pPr marL="0" lvl="0" indent="0" algn="l" rtl="0">
                        <a:spcBef>
                          <a:spcPts val="0"/>
                        </a:spcBef>
                        <a:spcAft>
                          <a:spcPts val="0"/>
                        </a:spcAft>
                        <a:buNone/>
                      </a:pPr>
                      <a:endParaRPr sz="1700" dirty="0"/>
                    </a:p>
                    <a:p>
                      <a:pPr marL="0" lvl="0" indent="0" algn="l" rtl="0">
                        <a:spcBef>
                          <a:spcPts val="0"/>
                        </a:spcBef>
                        <a:spcAft>
                          <a:spcPts val="0"/>
                        </a:spcAft>
                        <a:buNone/>
                      </a:pPr>
                      <a:endParaRPr sz="1700" dirty="0"/>
                    </a:p>
                    <a:p>
                      <a:pPr marL="0" lvl="0" indent="0" algn="l" rtl="0">
                        <a:spcBef>
                          <a:spcPts val="0"/>
                        </a:spcBef>
                        <a:spcAft>
                          <a:spcPts val="0"/>
                        </a:spcAft>
                        <a:buNone/>
                      </a:pPr>
                      <a:endParaRPr sz="1700" dirty="0"/>
                    </a:p>
                  </a:txBody>
                  <a:tcPr marL="121900" marR="121900" marT="121900" marB="121900"/>
                </a:tc>
                <a:extLst>
                  <a:ext uri="{0D108BD9-81ED-4DB2-BD59-A6C34878D82A}">
                    <a16:rowId xmlns:a16="http://schemas.microsoft.com/office/drawing/2014/main" val="10001"/>
                  </a:ext>
                </a:extLst>
              </a:tr>
            </a:tbl>
          </a:graphicData>
        </a:graphic>
      </p:graphicFrame>
      <p:sp>
        <p:nvSpPr>
          <p:cNvPr id="254" name="Google Shape;254;p46"/>
          <p:cNvSpPr txBox="1"/>
          <p:nvPr/>
        </p:nvSpPr>
        <p:spPr>
          <a:xfrm>
            <a:off x="786767" y="6066934"/>
            <a:ext cx="8459200" cy="492402"/>
          </a:xfrm>
          <a:prstGeom prst="rect">
            <a:avLst/>
          </a:prstGeom>
          <a:noFill/>
          <a:ln>
            <a:noFill/>
          </a:ln>
        </p:spPr>
        <p:txBody>
          <a:bodyPr spcFirstLastPara="1" wrap="square" lIns="121900" tIns="121900" rIns="121900" bIns="121900" anchor="t" anchorCtr="0">
            <a:spAutoFit/>
          </a:bodyPr>
          <a:lstStyle/>
          <a:p>
            <a:r>
              <a:rPr lang="en" sz="1600"/>
              <a:t>Adapted from https://www.aidan-hammond.net/new-blog/tag/GRASPS</a:t>
            </a:r>
            <a:endParaRPr sz="1600"/>
          </a:p>
        </p:txBody>
      </p:sp>
    </p:spTree>
    <p:extLst>
      <p:ext uri="{BB962C8B-B14F-4D97-AF65-F5344CB8AC3E}">
        <p14:creationId xmlns:p14="http://schemas.microsoft.com/office/powerpoint/2010/main" val="5531142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7"/>
          <p:cNvSpPr txBox="1">
            <a:spLocks noGrp="1"/>
          </p:cNvSpPr>
          <p:nvPr>
            <p:ph type="title"/>
          </p:nvPr>
        </p:nvSpPr>
        <p:spPr>
          <a:xfrm>
            <a:off x="415600" y="186967"/>
            <a:ext cx="11360800" cy="763600"/>
          </a:xfrm>
          <a:prstGeom prst="rect">
            <a:avLst/>
          </a:prstGeom>
        </p:spPr>
        <p:txBody>
          <a:bodyPr spcFirstLastPara="1" vert="horz" wrap="square" lIns="121900" tIns="121900" rIns="121900" bIns="121900" rtlCol="0" anchor="t" anchorCtr="0">
            <a:normAutofit fontScale="90000"/>
          </a:bodyPr>
          <a:lstStyle/>
          <a:p>
            <a:r>
              <a:rPr lang="en"/>
              <a:t>S - </a:t>
            </a:r>
            <a:r>
              <a:rPr lang="en">
                <a:solidFill>
                  <a:srgbClr val="0D0D0D"/>
                </a:solidFill>
              </a:rPr>
              <a:t>Situation </a:t>
            </a:r>
            <a:endParaRPr>
              <a:solidFill>
                <a:srgbClr val="0D0D0D"/>
              </a:solidFill>
            </a:endParaRPr>
          </a:p>
        </p:txBody>
      </p:sp>
      <p:graphicFrame>
        <p:nvGraphicFramePr>
          <p:cNvPr id="260" name="Google Shape;260;p47"/>
          <p:cNvGraphicFramePr/>
          <p:nvPr/>
        </p:nvGraphicFramePr>
        <p:xfrm>
          <a:off x="786767" y="999251"/>
          <a:ext cx="8271134" cy="6969720"/>
        </p:xfrm>
        <a:graphic>
          <a:graphicData uri="http://schemas.openxmlformats.org/drawingml/2006/table">
            <a:tbl>
              <a:tblPr>
                <a:noFill/>
              </a:tblPr>
              <a:tblGrid>
                <a:gridCol w="2451067">
                  <a:extLst>
                    <a:ext uri="{9D8B030D-6E8A-4147-A177-3AD203B41FA5}">
                      <a16:colId xmlns:a16="http://schemas.microsoft.com/office/drawing/2014/main" val="20000"/>
                    </a:ext>
                  </a:extLst>
                </a:gridCol>
                <a:gridCol w="2844467">
                  <a:extLst>
                    <a:ext uri="{9D8B030D-6E8A-4147-A177-3AD203B41FA5}">
                      <a16:colId xmlns:a16="http://schemas.microsoft.com/office/drawing/2014/main" val="20001"/>
                    </a:ext>
                  </a:extLst>
                </a:gridCol>
                <a:gridCol w="2975600">
                  <a:extLst>
                    <a:ext uri="{9D8B030D-6E8A-4147-A177-3AD203B41FA5}">
                      <a16:colId xmlns:a16="http://schemas.microsoft.com/office/drawing/2014/main" val="20002"/>
                    </a:ext>
                  </a:extLst>
                </a:gridCol>
              </a:tblGrid>
              <a:tr h="508000">
                <a:tc>
                  <a:txBody>
                    <a:bodyPr/>
                    <a:lstStyle/>
                    <a:p>
                      <a:pPr marL="0" lvl="0" indent="0" algn="l" rtl="0">
                        <a:spcBef>
                          <a:spcPts val="0"/>
                        </a:spcBef>
                        <a:spcAft>
                          <a:spcPts val="0"/>
                        </a:spcAft>
                        <a:buNone/>
                      </a:pPr>
                      <a:r>
                        <a:rPr lang="en" sz="1700" b="1"/>
                        <a:t>Situation</a:t>
                      </a:r>
                      <a:endParaRPr sz="1700" b="1"/>
                    </a:p>
                  </a:txBody>
                  <a:tcPr marL="121900" marR="121900" marT="121900" marB="121900"/>
                </a:tc>
                <a:tc>
                  <a:txBody>
                    <a:bodyPr/>
                    <a:lstStyle/>
                    <a:p>
                      <a:pPr marL="0" lvl="0" indent="0" algn="l" rtl="0">
                        <a:spcBef>
                          <a:spcPts val="0"/>
                        </a:spcBef>
                        <a:spcAft>
                          <a:spcPts val="0"/>
                        </a:spcAft>
                        <a:buNone/>
                      </a:pPr>
                      <a:r>
                        <a:rPr lang="en" sz="1700" b="1"/>
                        <a:t>Guidance</a:t>
                      </a:r>
                      <a:endParaRPr sz="1700" b="1"/>
                    </a:p>
                  </a:txBody>
                  <a:tcPr marL="121900" marR="121900" marT="121900" marB="121900"/>
                </a:tc>
                <a:tc>
                  <a:txBody>
                    <a:bodyPr/>
                    <a:lstStyle/>
                    <a:p>
                      <a:pPr marL="0" lvl="0" indent="0" algn="l" rtl="0">
                        <a:spcBef>
                          <a:spcPts val="0"/>
                        </a:spcBef>
                        <a:spcAft>
                          <a:spcPts val="0"/>
                        </a:spcAft>
                        <a:buNone/>
                      </a:pPr>
                      <a:r>
                        <a:rPr lang="en" sz="1700" b="1"/>
                        <a:t>Guiding Questions</a:t>
                      </a:r>
                      <a:endParaRPr sz="1700" b="1"/>
                    </a:p>
                  </a:txBody>
                  <a:tcPr marL="121900" marR="121900" marT="121900" marB="121900"/>
                </a:tc>
                <a:extLst>
                  <a:ext uri="{0D108BD9-81ED-4DB2-BD59-A6C34878D82A}">
                    <a16:rowId xmlns:a16="http://schemas.microsoft.com/office/drawing/2014/main" val="10000"/>
                  </a:ext>
                </a:extLst>
              </a:tr>
              <a:tr h="6461720">
                <a:tc>
                  <a:txBody>
                    <a:bodyPr/>
                    <a:lstStyle/>
                    <a:p>
                      <a:pPr marL="0" lvl="0" indent="0" algn="l" rtl="0">
                        <a:spcBef>
                          <a:spcPts val="0"/>
                        </a:spcBef>
                        <a:spcAft>
                          <a:spcPts val="0"/>
                        </a:spcAft>
                        <a:buNone/>
                      </a:pPr>
                      <a:r>
                        <a:rPr lang="en" sz="2400"/>
                        <a:t>Describe the context for the inquiry/problem. </a:t>
                      </a:r>
                      <a:endParaRPr sz="2400"/>
                    </a:p>
                    <a:p>
                      <a:pPr marL="0" lvl="0" indent="0" algn="l" rtl="0">
                        <a:spcBef>
                          <a:spcPts val="0"/>
                        </a:spcBef>
                        <a:spcAft>
                          <a:spcPts val="0"/>
                        </a:spcAft>
                        <a:buNone/>
                      </a:pPr>
                      <a:r>
                        <a:rPr lang="en" sz="2400"/>
                        <a:t>Should provide enough detail and scaffolding to allow students to engage with the concepts</a:t>
                      </a:r>
                      <a:endParaRPr sz="2400"/>
                    </a:p>
                  </a:txBody>
                  <a:tcPr marL="121900" marR="121900" marT="121900" marB="121900"/>
                </a:tc>
                <a:tc>
                  <a:txBody>
                    <a:bodyPr/>
                    <a:lstStyle/>
                    <a:p>
                      <a:pPr marL="457200" lvl="0" indent="-317500" algn="l" rtl="0">
                        <a:spcBef>
                          <a:spcPts val="0"/>
                        </a:spcBef>
                        <a:spcAft>
                          <a:spcPts val="0"/>
                        </a:spcAft>
                        <a:buSzPts val="1400"/>
                        <a:buChar char="●"/>
                      </a:pPr>
                      <a:r>
                        <a:rPr lang="en" sz="2400"/>
                        <a:t>Use the topic concepts to define the situation</a:t>
                      </a:r>
                      <a:endParaRPr sz="2400"/>
                    </a:p>
                    <a:p>
                      <a:pPr marL="457200" lvl="0" indent="-317500" algn="l" rtl="0">
                        <a:spcBef>
                          <a:spcPts val="0"/>
                        </a:spcBef>
                        <a:spcAft>
                          <a:spcPts val="0"/>
                        </a:spcAft>
                        <a:buSzPts val="1400"/>
                        <a:buChar char="●"/>
                      </a:pPr>
                      <a:r>
                        <a:rPr lang="en" sz="2400"/>
                        <a:t>Situation should be engaging and educational</a:t>
                      </a:r>
                      <a:endParaRPr sz="2400"/>
                    </a:p>
                    <a:p>
                      <a:pPr marL="457200" lvl="0" indent="-317500" algn="l" rtl="0">
                        <a:spcBef>
                          <a:spcPts val="0"/>
                        </a:spcBef>
                        <a:spcAft>
                          <a:spcPts val="0"/>
                        </a:spcAft>
                        <a:buSzPts val="1400"/>
                        <a:buChar char="●"/>
                      </a:pPr>
                      <a:r>
                        <a:rPr lang="en" sz="2400"/>
                        <a:t>Allow an element of choice in how they approach the task</a:t>
                      </a:r>
                      <a:endParaRPr sz="2400"/>
                    </a:p>
                  </a:txBody>
                  <a:tcPr marL="121900" marR="121900" marT="121900" marB="121900"/>
                </a:tc>
                <a:tc>
                  <a:txBody>
                    <a:bodyPr/>
                    <a:lstStyle/>
                    <a:p>
                      <a:pPr marL="457200" lvl="0" indent="-317500" algn="l" rtl="0">
                        <a:spcBef>
                          <a:spcPts val="0"/>
                        </a:spcBef>
                        <a:spcAft>
                          <a:spcPts val="0"/>
                        </a:spcAft>
                        <a:buSzPts val="1400"/>
                        <a:buChar char="●"/>
                      </a:pPr>
                      <a:r>
                        <a:rPr lang="en" sz="2400"/>
                        <a:t>How will the students understand the significance and value of the situation?</a:t>
                      </a:r>
                      <a:endParaRPr sz="2400"/>
                    </a:p>
                    <a:p>
                      <a:pPr marL="457200" lvl="0" indent="-317500" algn="l" rtl="0">
                        <a:spcBef>
                          <a:spcPts val="0"/>
                        </a:spcBef>
                        <a:spcAft>
                          <a:spcPts val="0"/>
                        </a:spcAft>
                        <a:buSzPts val="1400"/>
                        <a:buChar char="●"/>
                      </a:pPr>
                      <a:r>
                        <a:rPr lang="en" sz="2400"/>
                        <a:t>How is the situation connected to an authentic, real-word experience or situation?</a:t>
                      </a:r>
                      <a:endParaRPr sz="2400"/>
                    </a:p>
                    <a:p>
                      <a:pPr marL="457200" lvl="0" indent="-317500" algn="l" rtl="0">
                        <a:spcBef>
                          <a:spcPts val="0"/>
                        </a:spcBef>
                        <a:spcAft>
                          <a:spcPts val="0"/>
                        </a:spcAft>
                        <a:buSzPts val="1400"/>
                        <a:buChar char="●"/>
                      </a:pPr>
                      <a:r>
                        <a:rPr lang="en" sz="2400"/>
                        <a:t>What prior skills and knowledge of the concepts do the students have?</a:t>
                      </a:r>
                      <a:endParaRPr sz="2400"/>
                    </a:p>
                  </a:txBody>
                  <a:tcPr marL="121900" marR="121900" marT="121900" marB="121900"/>
                </a:tc>
                <a:extLst>
                  <a:ext uri="{0D108BD9-81ED-4DB2-BD59-A6C34878D82A}">
                    <a16:rowId xmlns:a16="http://schemas.microsoft.com/office/drawing/2014/main" val="10001"/>
                  </a:ext>
                </a:extLst>
              </a:tr>
            </a:tbl>
          </a:graphicData>
        </a:graphic>
      </p:graphicFrame>
      <p:sp>
        <p:nvSpPr>
          <p:cNvPr id="261" name="Google Shape;261;p47"/>
          <p:cNvSpPr txBox="1"/>
          <p:nvPr/>
        </p:nvSpPr>
        <p:spPr>
          <a:xfrm>
            <a:off x="786767" y="6066934"/>
            <a:ext cx="8459200" cy="492402"/>
          </a:xfrm>
          <a:prstGeom prst="rect">
            <a:avLst/>
          </a:prstGeom>
          <a:noFill/>
          <a:ln>
            <a:noFill/>
          </a:ln>
        </p:spPr>
        <p:txBody>
          <a:bodyPr spcFirstLastPara="1" wrap="square" lIns="121900" tIns="121900" rIns="121900" bIns="121900" anchor="t" anchorCtr="0">
            <a:spAutoFit/>
          </a:bodyPr>
          <a:lstStyle/>
          <a:p>
            <a:r>
              <a:rPr lang="en" sz="1600"/>
              <a:t>Adapted from https://www.aidan-hammond.net/new-blog/tag/GRASPS</a:t>
            </a:r>
            <a:endParaRPr sz="1600"/>
          </a:p>
        </p:txBody>
      </p:sp>
      <p:sp>
        <p:nvSpPr>
          <p:cNvPr id="6" name="TextBox 5">
            <a:extLst>
              <a:ext uri="{FF2B5EF4-FFF2-40B4-BE49-F238E27FC236}">
                <a16:creationId xmlns:a16="http://schemas.microsoft.com/office/drawing/2014/main" id="{73E2E0A6-0483-45FC-8B48-BD78533C2DC3}"/>
              </a:ext>
            </a:extLst>
          </p:cNvPr>
          <p:cNvSpPr txBox="1"/>
          <p:nvPr/>
        </p:nvSpPr>
        <p:spPr>
          <a:xfrm>
            <a:off x="9125527" y="1502816"/>
            <a:ext cx="2980374" cy="1263166"/>
          </a:xfrm>
          <a:prstGeom prst="rect">
            <a:avLst/>
          </a:prstGeom>
          <a:noFill/>
        </p:spPr>
        <p:txBody>
          <a:bodyPr wrap="square">
            <a:spAutoFit/>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clinic struggles with manual booking and wants a simple digital solution.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8445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Assessment?</a:t>
            </a:r>
          </a:p>
        </p:txBody>
      </p:sp>
      <p:sp>
        <p:nvSpPr>
          <p:cNvPr id="5" name="Content Placeholder 4"/>
          <p:cNvSpPr>
            <a:spLocks noGrp="1"/>
          </p:cNvSpPr>
          <p:nvPr>
            <p:ph idx="1"/>
          </p:nvPr>
        </p:nvSpPr>
        <p:spPr>
          <a:xfrm>
            <a:off x="1017324" y="2780928"/>
            <a:ext cx="10157354" cy="1943224"/>
          </a:xfrm>
        </p:spPr>
        <p:txBody>
          <a:bodyPr>
            <a:normAutofit/>
          </a:bodyPr>
          <a:lstStyle/>
          <a:p>
            <a:pPr marL="0" indent="0" algn="ctr">
              <a:buNone/>
            </a:pPr>
            <a:r>
              <a:rPr lang="en-US" sz="4800" dirty="0"/>
              <a:t>Purpose of assessment is to </a:t>
            </a:r>
            <a:r>
              <a:rPr lang="en-US" sz="4800" b="1" dirty="0"/>
              <a:t>improve</a:t>
            </a:r>
            <a:r>
              <a:rPr lang="en-US" sz="4800" dirty="0"/>
              <a:t>, not just to </a:t>
            </a:r>
            <a:r>
              <a:rPr lang="en-US" sz="4800" i="1" dirty="0"/>
              <a:t>prove</a:t>
            </a:r>
            <a:r>
              <a:rPr lang="en-US" sz="4800" dirty="0"/>
              <a:t>.</a:t>
            </a:r>
          </a:p>
        </p:txBody>
      </p:sp>
    </p:spTree>
    <p:extLst>
      <p:ext uri="{BB962C8B-B14F-4D97-AF65-F5344CB8AC3E}">
        <p14:creationId xmlns:p14="http://schemas.microsoft.com/office/powerpoint/2010/main" val="227827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8"/>
          <p:cNvSpPr txBox="1">
            <a:spLocks noGrp="1"/>
          </p:cNvSpPr>
          <p:nvPr>
            <p:ph type="title"/>
          </p:nvPr>
        </p:nvSpPr>
        <p:spPr>
          <a:xfrm>
            <a:off x="415600" y="186967"/>
            <a:ext cx="11360800" cy="763600"/>
          </a:xfrm>
          <a:prstGeom prst="rect">
            <a:avLst/>
          </a:prstGeom>
        </p:spPr>
        <p:txBody>
          <a:bodyPr spcFirstLastPara="1" vert="horz" wrap="square" lIns="121900" tIns="121900" rIns="121900" bIns="121900" rtlCol="0" anchor="t" anchorCtr="0">
            <a:normAutofit fontScale="90000"/>
          </a:bodyPr>
          <a:lstStyle/>
          <a:p>
            <a:r>
              <a:rPr lang="en"/>
              <a:t>P - </a:t>
            </a:r>
            <a:r>
              <a:rPr lang="en">
                <a:solidFill>
                  <a:srgbClr val="0D0D0D"/>
                </a:solidFill>
              </a:rPr>
              <a:t>Product </a:t>
            </a:r>
            <a:endParaRPr>
              <a:solidFill>
                <a:srgbClr val="0D0D0D"/>
              </a:solidFill>
            </a:endParaRPr>
          </a:p>
        </p:txBody>
      </p:sp>
      <p:graphicFrame>
        <p:nvGraphicFramePr>
          <p:cNvPr id="267" name="Google Shape;267;p48"/>
          <p:cNvGraphicFramePr/>
          <p:nvPr>
            <p:extLst>
              <p:ext uri="{D42A27DB-BD31-4B8C-83A1-F6EECF244321}">
                <p14:modId xmlns:p14="http://schemas.microsoft.com/office/powerpoint/2010/main" val="1020288910"/>
              </p:ext>
            </p:extLst>
          </p:nvPr>
        </p:nvGraphicFramePr>
        <p:xfrm>
          <a:off x="578300" y="885400"/>
          <a:ext cx="10591067" cy="4897080"/>
        </p:xfrm>
        <a:graphic>
          <a:graphicData uri="http://schemas.openxmlformats.org/drawingml/2006/table">
            <a:tbl>
              <a:tblPr>
                <a:noFill/>
              </a:tblPr>
              <a:tblGrid>
                <a:gridCol w="2451067">
                  <a:extLst>
                    <a:ext uri="{9D8B030D-6E8A-4147-A177-3AD203B41FA5}">
                      <a16:colId xmlns:a16="http://schemas.microsoft.com/office/drawing/2014/main" val="20000"/>
                    </a:ext>
                  </a:extLst>
                </a:gridCol>
                <a:gridCol w="2844467">
                  <a:extLst>
                    <a:ext uri="{9D8B030D-6E8A-4147-A177-3AD203B41FA5}">
                      <a16:colId xmlns:a16="http://schemas.microsoft.com/office/drawing/2014/main" val="20001"/>
                    </a:ext>
                  </a:extLst>
                </a:gridCol>
                <a:gridCol w="2975600">
                  <a:extLst>
                    <a:ext uri="{9D8B030D-6E8A-4147-A177-3AD203B41FA5}">
                      <a16:colId xmlns:a16="http://schemas.microsoft.com/office/drawing/2014/main" val="20002"/>
                    </a:ext>
                  </a:extLst>
                </a:gridCol>
                <a:gridCol w="2319933">
                  <a:extLst>
                    <a:ext uri="{9D8B030D-6E8A-4147-A177-3AD203B41FA5}">
                      <a16:colId xmlns:a16="http://schemas.microsoft.com/office/drawing/2014/main" val="20003"/>
                    </a:ext>
                  </a:extLst>
                </a:gridCol>
              </a:tblGrid>
              <a:tr h="508000">
                <a:tc>
                  <a:txBody>
                    <a:bodyPr/>
                    <a:lstStyle/>
                    <a:p>
                      <a:pPr marL="0" lvl="0" indent="0" algn="l" rtl="0">
                        <a:spcBef>
                          <a:spcPts val="0"/>
                        </a:spcBef>
                        <a:spcAft>
                          <a:spcPts val="0"/>
                        </a:spcAft>
                        <a:buNone/>
                      </a:pPr>
                      <a:r>
                        <a:rPr lang="en" sz="1500" b="1"/>
                        <a:t>Product</a:t>
                      </a:r>
                      <a:endParaRPr sz="1500" b="1"/>
                    </a:p>
                  </a:txBody>
                  <a:tcPr marL="121900" marR="121900" marT="121900" marB="121900"/>
                </a:tc>
                <a:tc>
                  <a:txBody>
                    <a:bodyPr/>
                    <a:lstStyle/>
                    <a:p>
                      <a:pPr marL="0" lvl="0" indent="0" algn="l" rtl="0">
                        <a:spcBef>
                          <a:spcPts val="0"/>
                        </a:spcBef>
                        <a:spcAft>
                          <a:spcPts val="0"/>
                        </a:spcAft>
                        <a:buNone/>
                      </a:pPr>
                      <a:r>
                        <a:rPr lang="en" sz="1500" b="1"/>
                        <a:t>Guidance</a:t>
                      </a:r>
                      <a:endParaRPr sz="1500" b="1"/>
                    </a:p>
                  </a:txBody>
                  <a:tcPr marL="121900" marR="121900" marT="121900" marB="121900"/>
                </a:tc>
                <a:tc>
                  <a:txBody>
                    <a:bodyPr/>
                    <a:lstStyle/>
                    <a:p>
                      <a:pPr marL="0" lvl="0" indent="0" algn="l" rtl="0">
                        <a:spcBef>
                          <a:spcPts val="0"/>
                        </a:spcBef>
                        <a:spcAft>
                          <a:spcPts val="0"/>
                        </a:spcAft>
                        <a:buNone/>
                      </a:pPr>
                      <a:r>
                        <a:rPr lang="en" sz="1500" b="1"/>
                        <a:t>Guiding Questions</a:t>
                      </a:r>
                      <a:endParaRPr sz="1500" b="1"/>
                    </a:p>
                  </a:txBody>
                  <a:tcPr marL="121900" marR="121900" marT="121900" marB="121900"/>
                </a:tc>
                <a:tc>
                  <a:txBody>
                    <a:bodyPr/>
                    <a:lstStyle/>
                    <a:p>
                      <a:pPr marL="0" lvl="0" indent="0" algn="l" rtl="0">
                        <a:spcBef>
                          <a:spcPts val="0"/>
                        </a:spcBef>
                        <a:spcAft>
                          <a:spcPts val="0"/>
                        </a:spcAft>
                        <a:buNone/>
                      </a:pPr>
                      <a:r>
                        <a:rPr lang="en" sz="1500" b="1"/>
                        <a:t>Example</a:t>
                      </a:r>
                      <a:endParaRPr sz="1500" b="1"/>
                    </a:p>
                  </a:txBody>
                  <a:tcPr marL="121900" marR="121900" marT="121900" marB="121900"/>
                </a:tc>
                <a:extLst>
                  <a:ext uri="{0D108BD9-81ED-4DB2-BD59-A6C34878D82A}">
                    <a16:rowId xmlns:a16="http://schemas.microsoft.com/office/drawing/2014/main" val="10000"/>
                  </a:ext>
                </a:extLst>
              </a:tr>
              <a:tr h="4389080">
                <a:tc>
                  <a:txBody>
                    <a:bodyPr/>
                    <a:lstStyle/>
                    <a:p>
                      <a:pPr marL="0" lvl="0" indent="0" algn="l" rtl="0">
                        <a:spcBef>
                          <a:spcPts val="0"/>
                        </a:spcBef>
                        <a:spcAft>
                          <a:spcPts val="0"/>
                        </a:spcAft>
                        <a:buNone/>
                      </a:pPr>
                      <a:r>
                        <a:rPr lang="en" sz="1600"/>
                        <a:t>Define what will be produced in relation to the task</a:t>
                      </a:r>
                      <a:endParaRPr sz="1600"/>
                    </a:p>
                  </a:txBody>
                  <a:tcPr marL="121900" marR="121900" marT="121900" marB="121900"/>
                </a:tc>
                <a:tc>
                  <a:txBody>
                    <a:bodyPr/>
                    <a:lstStyle/>
                    <a:p>
                      <a:pPr marL="457200" lvl="0" indent="-304800" algn="l" rtl="0">
                        <a:spcBef>
                          <a:spcPts val="0"/>
                        </a:spcBef>
                        <a:spcAft>
                          <a:spcPts val="0"/>
                        </a:spcAft>
                        <a:buSzPts val="1200"/>
                        <a:buChar char="●"/>
                      </a:pPr>
                      <a:r>
                        <a:rPr lang="en" sz="1600"/>
                        <a:t>It should be authentically related to the Goal, Role, Audience and Situation</a:t>
                      </a:r>
                      <a:endParaRPr sz="1600"/>
                    </a:p>
                    <a:p>
                      <a:pPr marL="457200" lvl="0" indent="-304800" algn="l" rtl="0">
                        <a:spcBef>
                          <a:spcPts val="0"/>
                        </a:spcBef>
                        <a:spcAft>
                          <a:spcPts val="0"/>
                        </a:spcAft>
                        <a:buSzPts val="1200"/>
                        <a:buChar char="●"/>
                      </a:pPr>
                      <a:r>
                        <a:rPr lang="en" sz="1600"/>
                        <a:t>Allow differentiation in how they approach the task</a:t>
                      </a:r>
                      <a:endParaRPr sz="1600"/>
                    </a:p>
                  </a:txBody>
                  <a:tcPr marL="121900" marR="121900" marT="121900" marB="121900"/>
                </a:tc>
                <a:tc>
                  <a:txBody>
                    <a:bodyPr/>
                    <a:lstStyle/>
                    <a:p>
                      <a:pPr marL="457200" lvl="0" indent="-304800" algn="l" rtl="0">
                        <a:spcBef>
                          <a:spcPts val="0"/>
                        </a:spcBef>
                        <a:spcAft>
                          <a:spcPts val="0"/>
                        </a:spcAft>
                        <a:buSzPts val="1200"/>
                        <a:buChar char="●"/>
                      </a:pPr>
                      <a:r>
                        <a:rPr lang="en" sz="1600"/>
                        <a:t>How will students show their conceptual understandings through the product?</a:t>
                      </a:r>
                      <a:endParaRPr sz="1600"/>
                    </a:p>
                    <a:p>
                      <a:pPr marL="457200" lvl="0" indent="-304800" algn="l" rtl="0">
                        <a:spcBef>
                          <a:spcPts val="0"/>
                        </a:spcBef>
                        <a:spcAft>
                          <a:spcPts val="0"/>
                        </a:spcAft>
                        <a:buSzPts val="1200"/>
                        <a:buChar char="●"/>
                      </a:pPr>
                      <a:r>
                        <a:rPr lang="en" sz="1600"/>
                        <a:t>How can the task be structured to allow for differentiation  and student choice in the final product?</a:t>
                      </a:r>
                      <a:endParaRPr sz="1600"/>
                    </a:p>
                    <a:p>
                      <a:pPr marL="457200" lvl="0" indent="-304800" algn="l" rtl="0">
                        <a:spcBef>
                          <a:spcPts val="0"/>
                        </a:spcBef>
                        <a:spcAft>
                          <a:spcPts val="0"/>
                        </a:spcAft>
                        <a:buSzPts val="1200"/>
                        <a:buChar char="●"/>
                      </a:pPr>
                      <a:r>
                        <a:rPr lang="en" sz="1600"/>
                        <a:t>How will the students understand the content and quality expectations for the product?</a:t>
                      </a:r>
                      <a:endParaRPr sz="1600"/>
                    </a:p>
                    <a:p>
                      <a:pPr marL="457200" lvl="0" indent="-304800" algn="l" rtl="0">
                        <a:spcBef>
                          <a:spcPts val="0"/>
                        </a:spcBef>
                        <a:spcAft>
                          <a:spcPts val="0"/>
                        </a:spcAft>
                        <a:buSzPts val="1200"/>
                        <a:buChar char="●"/>
                      </a:pPr>
                      <a:r>
                        <a:rPr lang="en" sz="1600"/>
                        <a:t>What knowledge and skills needed by the students to be successful?</a:t>
                      </a:r>
                      <a:endParaRPr sz="1600"/>
                    </a:p>
                  </a:txBody>
                  <a:tcPr marL="121900" marR="121900" marT="121900" marB="121900"/>
                </a:tc>
                <a:tc>
                  <a:txBody>
                    <a:bodyPr/>
                    <a:lstStyle/>
                    <a:p>
                      <a:pPr marL="457200" lvl="0" indent="0" algn="l" rtl="0">
                        <a:spcBef>
                          <a:spcPts val="0"/>
                        </a:spcBef>
                        <a:spcAft>
                          <a:spcPts val="0"/>
                        </a:spcAft>
                        <a:buNone/>
                      </a:pPr>
                      <a:endParaRPr sz="1500" dirty="0"/>
                    </a:p>
                    <a:p>
                      <a:pPr marL="457200" lvl="0" indent="0" algn="l" rtl="0">
                        <a:spcBef>
                          <a:spcPts val="0"/>
                        </a:spcBef>
                        <a:spcAft>
                          <a:spcPts val="0"/>
                        </a:spcAft>
                        <a:buNone/>
                      </a:pPr>
                      <a:endParaRPr sz="15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 working prototype of the app, user interface design, and a presentation of features.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sz="1500" dirty="0"/>
                    </a:p>
                    <a:p>
                      <a:pPr marL="0" lvl="0" indent="0" algn="l" rtl="0">
                        <a:spcBef>
                          <a:spcPts val="0"/>
                        </a:spcBef>
                        <a:spcAft>
                          <a:spcPts val="0"/>
                        </a:spcAft>
                        <a:buNone/>
                      </a:pPr>
                      <a:endParaRPr sz="1500" dirty="0"/>
                    </a:p>
                    <a:p>
                      <a:pPr marL="0" lvl="0" indent="0" algn="l" rtl="0">
                        <a:spcBef>
                          <a:spcPts val="0"/>
                        </a:spcBef>
                        <a:spcAft>
                          <a:spcPts val="0"/>
                        </a:spcAft>
                        <a:buNone/>
                      </a:pPr>
                      <a:endParaRPr sz="1500" dirty="0"/>
                    </a:p>
                    <a:p>
                      <a:pPr marL="0" lvl="0" indent="0" algn="l" rtl="0">
                        <a:spcBef>
                          <a:spcPts val="0"/>
                        </a:spcBef>
                        <a:spcAft>
                          <a:spcPts val="0"/>
                        </a:spcAft>
                        <a:buNone/>
                      </a:pPr>
                      <a:endParaRPr sz="1500" dirty="0"/>
                    </a:p>
                  </a:txBody>
                  <a:tcPr marL="121900" marR="121900" marT="121900" marB="121900"/>
                </a:tc>
                <a:extLst>
                  <a:ext uri="{0D108BD9-81ED-4DB2-BD59-A6C34878D82A}">
                    <a16:rowId xmlns:a16="http://schemas.microsoft.com/office/drawing/2014/main" val="10001"/>
                  </a:ext>
                </a:extLst>
              </a:tr>
            </a:tbl>
          </a:graphicData>
        </a:graphic>
      </p:graphicFrame>
      <p:sp>
        <p:nvSpPr>
          <p:cNvPr id="268" name="Google Shape;268;p48"/>
          <p:cNvSpPr txBox="1"/>
          <p:nvPr/>
        </p:nvSpPr>
        <p:spPr>
          <a:xfrm>
            <a:off x="786767" y="6066934"/>
            <a:ext cx="8459200" cy="492402"/>
          </a:xfrm>
          <a:prstGeom prst="rect">
            <a:avLst/>
          </a:prstGeom>
          <a:noFill/>
          <a:ln>
            <a:noFill/>
          </a:ln>
        </p:spPr>
        <p:txBody>
          <a:bodyPr spcFirstLastPara="1" wrap="square" lIns="121900" tIns="121900" rIns="121900" bIns="121900" anchor="t" anchorCtr="0">
            <a:spAutoFit/>
          </a:bodyPr>
          <a:lstStyle/>
          <a:p>
            <a:r>
              <a:rPr lang="en" sz="1600"/>
              <a:t>Adapted from https://www.aidan-hammond.net/new-blog/tag/GRASPS</a:t>
            </a:r>
            <a:endParaRPr sz="1600"/>
          </a:p>
        </p:txBody>
      </p:sp>
    </p:spTree>
    <p:extLst>
      <p:ext uri="{BB962C8B-B14F-4D97-AF65-F5344CB8AC3E}">
        <p14:creationId xmlns:p14="http://schemas.microsoft.com/office/powerpoint/2010/main" val="5675375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9"/>
          <p:cNvSpPr txBox="1">
            <a:spLocks noGrp="1"/>
          </p:cNvSpPr>
          <p:nvPr>
            <p:ph type="title"/>
          </p:nvPr>
        </p:nvSpPr>
        <p:spPr>
          <a:xfrm>
            <a:off x="415600" y="186967"/>
            <a:ext cx="11360800" cy="763600"/>
          </a:xfrm>
          <a:prstGeom prst="rect">
            <a:avLst/>
          </a:prstGeom>
        </p:spPr>
        <p:txBody>
          <a:bodyPr spcFirstLastPara="1" vert="horz" wrap="square" lIns="121900" tIns="121900" rIns="121900" bIns="121900" rtlCol="0" anchor="t" anchorCtr="0">
            <a:normAutofit fontScale="90000"/>
          </a:bodyPr>
          <a:lstStyle/>
          <a:p>
            <a:r>
              <a:rPr lang="en"/>
              <a:t>S - </a:t>
            </a:r>
            <a:r>
              <a:rPr lang="en">
                <a:solidFill>
                  <a:srgbClr val="0D0D0D"/>
                </a:solidFill>
              </a:rPr>
              <a:t>Standard </a:t>
            </a:r>
            <a:endParaRPr>
              <a:solidFill>
                <a:srgbClr val="0D0D0D"/>
              </a:solidFill>
            </a:endParaRPr>
          </a:p>
        </p:txBody>
      </p:sp>
      <p:graphicFrame>
        <p:nvGraphicFramePr>
          <p:cNvPr id="274" name="Google Shape;274;p49"/>
          <p:cNvGraphicFramePr/>
          <p:nvPr>
            <p:extLst>
              <p:ext uri="{D42A27DB-BD31-4B8C-83A1-F6EECF244321}">
                <p14:modId xmlns:p14="http://schemas.microsoft.com/office/powerpoint/2010/main" val="1148560066"/>
              </p:ext>
            </p:extLst>
          </p:nvPr>
        </p:nvGraphicFramePr>
        <p:xfrm>
          <a:off x="578300" y="885400"/>
          <a:ext cx="10591067" cy="4165560"/>
        </p:xfrm>
        <a:graphic>
          <a:graphicData uri="http://schemas.openxmlformats.org/drawingml/2006/table">
            <a:tbl>
              <a:tblPr>
                <a:noFill/>
              </a:tblPr>
              <a:tblGrid>
                <a:gridCol w="2451067">
                  <a:extLst>
                    <a:ext uri="{9D8B030D-6E8A-4147-A177-3AD203B41FA5}">
                      <a16:colId xmlns:a16="http://schemas.microsoft.com/office/drawing/2014/main" val="20000"/>
                    </a:ext>
                  </a:extLst>
                </a:gridCol>
                <a:gridCol w="2844467">
                  <a:extLst>
                    <a:ext uri="{9D8B030D-6E8A-4147-A177-3AD203B41FA5}">
                      <a16:colId xmlns:a16="http://schemas.microsoft.com/office/drawing/2014/main" val="20001"/>
                    </a:ext>
                  </a:extLst>
                </a:gridCol>
                <a:gridCol w="2975600">
                  <a:extLst>
                    <a:ext uri="{9D8B030D-6E8A-4147-A177-3AD203B41FA5}">
                      <a16:colId xmlns:a16="http://schemas.microsoft.com/office/drawing/2014/main" val="20002"/>
                    </a:ext>
                  </a:extLst>
                </a:gridCol>
                <a:gridCol w="2319933">
                  <a:extLst>
                    <a:ext uri="{9D8B030D-6E8A-4147-A177-3AD203B41FA5}">
                      <a16:colId xmlns:a16="http://schemas.microsoft.com/office/drawing/2014/main" val="20003"/>
                    </a:ext>
                  </a:extLst>
                </a:gridCol>
              </a:tblGrid>
              <a:tr h="508000">
                <a:tc>
                  <a:txBody>
                    <a:bodyPr/>
                    <a:lstStyle/>
                    <a:p>
                      <a:pPr marL="0" lvl="0" indent="0" algn="l" rtl="0">
                        <a:spcBef>
                          <a:spcPts val="0"/>
                        </a:spcBef>
                        <a:spcAft>
                          <a:spcPts val="0"/>
                        </a:spcAft>
                        <a:buNone/>
                      </a:pPr>
                      <a:r>
                        <a:rPr lang="en" sz="1500" b="1"/>
                        <a:t>Standard</a:t>
                      </a:r>
                      <a:endParaRPr sz="1500" b="1"/>
                    </a:p>
                  </a:txBody>
                  <a:tcPr marL="121900" marR="121900" marT="121900" marB="121900"/>
                </a:tc>
                <a:tc>
                  <a:txBody>
                    <a:bodyPr/>
                    <a:lstStyle/>
                    <a:p>
                      <a:pPr marL="0" lvl="0" indent="0" algn="l" rtl="0">
                        <a:spcBef>
                          <a:spcPts val="0"/>
                        </a:spcBef>
                        <a:spcAft>
                          <a:spcPts val="0"/>
                        </a:spcAft>
                        <a:buNone/>
                      </a:pPr>
                      <a:r>
                        <a:rPr lang="en" sz="1500" b="1"/>
                        <a:t>Guidance</a:t>
                      </a:r>
                      <a:endParaRPr sz="1500" b="1"/>
                    </a:p>
                  </a:txBody>
                  <a:tcPr marL="121900" marR="121900" marT="121900" marB="121900"/>
                </a:tc>
                <a:tc>
                  <a:txBody>
                    <a:bodyPr/>
                    <a:lstStyle/>
                    <a:p>
                      <a:pPr marL="0" lvl="0" indent="0" algn="l" rtl="0">
                        <a:spcBef>
                          <a:spcPts val="0"/>
                        </a:spcBef>
                        <a:spcAft>
                          <a:spcPts val="0"/>
                        </a:spcAft>
                        <a:buNone/>
                      </a:pPr>
                      <a:r>
                        <a:rPr lang="en" sz="1500" b="1"/>
                        <a:t>Guiding Questions</a:t>
                      </a:r>
                      <a:endParaRPr sz="1500" b="1"/>
                    </a:p>
                  </a:txBody>
                  <a:tcPr marL="121900" marR="121900" marT="121900" marB="121900"/>
                </a:tc>
                <a:tc>
                  <a:txBody>
                    <a:bodyPr/>
                    <a:lstStyle/>
                    <a:p>
                      <a:pPr marL="0" lvl="0" indent="0" algn="l" rtl="0">
                        <a:spcBef>
                          <a:spcPts val="0"/>
                        </a:spcBef>
                        <a:spcAft>
                          <a:spcPts val="0"/>
                        </a:spcAft>
                        <a:buNone/>
                      </a:pPr>
                      <a:r>
                        <a:rPr lang="en" sz="1500" b="1"/>
                        <a:t>Example</a:t>
                      </a:r>
                      <a:endParaRPr sz="1500" b="1"/>
                    </a:p>
                  </a:txBody>
                  <a:tcPr marL="121900" marR="121900" marT="121900" marB="121900"/>
                </a:tc>
                <a:extLst>
                  <a:ext uri="{0D108BD9-81ED-4DB2-BD59-A6C34878D82A}">
                    <a16:rowId xmlns:a16="http://schemas.microsoft.com/office/drawing/2014/main" val="10000"/>
                  </a:ext>
                </a:extLst>
              </a:tr>
              <a:tr h="3657560">
                <a:tc>
                  <a:txBody>
                    <a:bodyPr/>
                    <a:lstStyle/>
                    <a:p>
                      <a:pPr marL="0" lvl="0" indent="0" algn="l" rtl="0">
                        <a:spcBef>
                          <a:spcPts val="0"/>
                        </a:spcBef>
                        <a:spcAft>
                          <a:spcPts val="0"/>
                        </a:spcAft>
                        <a:buNone/>
                      </a:pPr>
                      <a:r>
                        <a:rPr lang="en" sz="1600"/>
                        <a:t>Identify the standards that will be used to evaluate the success of the performance/product</a:t>
                      </a:r>
                      <a:endParaRPr sz="1600"/>
                    </a:p>
                  </a:txBody>
                  <a:tcPr marL="121900" marR="121900" marT="121900" marB="121900"/>
                </a:tc>
                <a:tc>
                  <a:txBody>
                    <a:bodyPr/>
                    <a:lstStyle/>
                    <a:p>
                      <a:pPr marL="457200" lvl="0" indent="-304800" algn="l" rtl="0">
                        <a:spcBef>
                          <a:spcPts val="0"/>
                        </a:spcBef>
                        <a:spcAft>
                          <a:spcPts val="0"/>
                        </a:spcAft>
                        <a:buSzPts val="1200"/>
                        <a:buChar char="●"/>
                      </a:pPr>
                      <a:r>
                        <a:rPr lang="en" sz="1600"/>
                        <a:t>Only use strands that can effectively assess the product</a:t>
                      </a:r>
                      <a:endParaRPr sz="1600"/>
                    </a:p>
                    <a:p>
                      <a:pPr marL="457200" lvl="0" indent="-304800" algn="l" rtl="0">
                        <a:spcBef>
                          <a:spcPts val="0"/>
                        </a:spcBef>
                        <a:spcAft>
                          <a:spcPts val="0"/>
                        </a:spcAft>
                        <a:buSzPts val="1200"/>
                        <a:buChar char="●"/>
                      </a:pPr>
                      <a:r>
                        <a:rPr lang="en" sz="1600"/>
                        <a:t>Written in clear, student-appropriate language</a:t>
                      </a:r>
                      <a:endParaRPr sz="1600"/>
                    </a:p>
                  </a:txBody>
                  <a:tcPr marL="121900" marR="121900" marT="121900" marB="121900"/>
                </a:tc>
                <a:tc>
                  <a:txBody>
                    <a:bodyPr/>
                    <a:lstStyle/>
                    <a:p>
                      <a:pPr marL="457200" lvl="0" indent="-304800" algn="l" rtl="0">
                        <a:spcBef>
                          <a:spcPts val="0"/>
                        </a:spcBef>
                        <a:spcAft>
                          <a:spcPts val="0"/>
                        </a:spcAft>
                        <a:buSzPts val="1200"/>
                        <a:buChar char="●"/>
                      </a:pPr>
                      <a:r>
                        <a:rPr lang="en" sz="1600"/>
                        <a:t>Wow will the standards be communicated to students?</a:t>
                      </a:r>
                      <a:endParaRPr sz="1600"/>
                    </a:p>
                    <a:p>
                      <a:pPr marL="457200" lvl="0" indent="-304800" algn="l" rtl="0">
                        <a:spcBef>
                          <a:spcPts val="0"/>
                        </a:spcBef>
                        <a:spcAft>
                          <a:spcPts val="0"/>
                        </a:spcAft>
                        <a:buSzPts val="1200"/>
                        <a:buChar char="●"/>
                      </a:pPr>
                      <a:r>
                        <a:rPr lang="en" sz="1600"/>
                        <a:t>How will students manage their progress on the task?</a:t>
                      </a:r>
                      <a:endParaRPr sz="1600"/>
                    </a:p>
                    <a:p>
                      <a:pPr marL="457200" lvl="0" indent="-304800" algn="l" rtl="0">
                        <a:spcBef>
                          <a:spcPts val="0"/>
                        </a:spcBef>
                        <a:spcAft>
                          <a:spcPts val="0"/>
                        </a:spcAft>
                        <a:buSzPts val="1200"/>
                        <a:buChar char="●"/>
                      </a:pPr>
                      <a:r>
                        <a:rPr lang="en" sz="1600"/>
                        <a:t>Are the expectations and task-specific clarifications clear, reasonable and achievable?</a:t>
                      </a:r>
                      <a:endParaRPr sz="1600"/>
                    </a:p>
                    <a:p>
                      <a:pPr marL="457200" lvl="0" indent="-304800" algn="l" rtl="0">
                        <a:spcBef>
                          <a:spcPts val="0"/>
                        </a:spcBef>
                        <a:spcAft>
                          <a:spcPts val="0"/>
                        </a:spcAft>
                        <a:buSzPts val="1200"/>
                        <a:buChar char="●"/>
                      </a:pPr>
                      <a:r>
                        <a:rPr lang="en" sz="1600"/>
                        <a:t>How will students use the standards to monitor and self-evaluate the success? </a:t>
                      </a:r>
                      <a:endParaRPr sz="1600"/>
                    </a:p>
                  </a:txBody>
                  <a:tcPr marL="121900" marR="121900" marT="121900" marB="121900"/>
                </a:tc>
                <a:tc>
                  <a:txBody>
                    <a:bodyPr/>
                    <a:lstStyle/>
                    <a:p>
                      <a:pPr marL="457200" lvl="0" indent="0" algn="l" rtl="0">
                        <a:spcBef>
                          <a:spcPts val="0"/>
                        </a:spcBef>
                        <a:spcAft>
                          <a:spcPts val="0"/>
                        </a:spcAft>
                        <a:buNone/>
                      </a:pPr>
                      <a:endParaRPr sz="1500" dirty="0"/>
                    </a:p>
                    <a:p>
                      <a:pPr marL="457200" lvl="0" indent="0" algn="l" rtl="0">
                        <a:spcBef>
                          <a:spcPts val="0"/>
                        </a:spcBef>
                        <a:spcAft>
                          <a:spcPts val="0"/>
                        </a:spcAft>
                        <a:buNone/>
                      </a:pPr>
                      <a:endParaRPr sz="1500" dirty="0"/>
                    </a:p>
                    <a:p>
                      <a:pPr marL="0" lvl="0" indent="0" algn="l" rtl="0">
                        <a:spcBef>
                          <a:spcPts val="0"/>
                        </a:spcBef>
                        <a:spcAft>
                          <a:spcPts val="0"/>
                        </a:spcAft>
                        <a:buNone/>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Usability, security, and efficiency.</a:t>
                      </a:r>
                      <a:endParaRPr sz="1500" dirty="0"/>
                    </a:p>
                    <a:p>
                      <a:pPr marL="0" lvl="0" indent="0" algn="l" rtl="0">
                        <a:spcBef>
                          <a:spcPts val="0"/>
                        </a:spcBef>
                        <a:spcAft>
                          <a:spcPts val="0"/>
                        </a:spcAft>
                        <a:buNone/>
                      </a:pPr>
                      <a:endParaRPr sz="1500" dirty="0"/>
                    </a:p>
                    <a:p>
                      <a:pPr marL="0" lvl="0" indent="0" algn="l" rtl="0">
                        <a:spcBef>
                          <a:spcPts val="0"/>
                        </a:spcBef>
                        <a:spcAft>
                          <a:spcPts val="0"/>
                        </a:spcAft>
                        <a:buNone/>
                      </a:pPr>
                      <a:endParaRPr sz="1500" dirty="0"/>
                    </a:p>
                    <a:p>
                      <a:pPr marL="0" lvl="0" indent="0" algn="l" rtl="0">
                        <a:spcBef>
                          <a:spcPts val="0"/>
                        </a:spcBef>
                        <a:spcAft>
                          <a:spcPts val="0"/>
                        </a:spcAft>
                        <a:buNone/>
                      </a:pPr>
                      <a:endParaRPr sz="1500" dirty="0"/>
                    </a:p>
                  </a:txBody>
                  <a:tcPr marL="121900" marR="121900" marT="121900" marB="121900"/>
                </a:tc>
                <a:extLst>
                  <a:ext uri="{0D108BD9-81ED-4DB2-BD59-A6C34878D82A}">
                    <a16:rowId xmlns:a16="http://schemas.microsoft.com/office/drawing/2014/main" val="10001"/>
                  </a:ext>
                </a:extLst>
              </a:tr>
            </a:tbl>
          </a:graphicData>
        </a:graphic>
      </p:graphicFrame>
      <p:sp>
        <p:nvSpPr>
          <p:cNvPr id="275" name="Google Shape;275;p49"/>
          <p:cNvSpPr txBox="1"/>
          <p:nvPr/>
        </p:nvSpPr>
        <p:spPr>
          <a:xfrm>
            <a:off x="786767" y="6066934"/>
            <a:ext cx="8459200" cy="492402"/>
          </a:xfrm>
          <a:prstGeom prst="rect">
            <a:avLst/>
          </a:prstGeom>
          <a:noFill/>
          <a:ln>
            <a:noFill/>
          </a:ln>
        </p:spPr>
        <p:txBody>
          <a:bodyPr spcFirstLastPara="1" wrap="square" lIns="121900" tIns="121900" rIns="121900" bIns="121900" anchor="t" anchorCtr="0">
            <a:spAutoFit/>
          </a:bodyPr>
          <a:lstStyle/>
          <a:p>
            <a:r>
              <a:rPr lang="en" sz="1600"/>
              <a:t>Adapted from https://www.aidan-hammond.net/new-blog/tag/GRASPS</a:t>
            </a:r>
            <a:endParaRPr sz="1600"/>
          </a:p>
        </p:txBody>
      </p:sp>
    </p:spTree>
    <p:extLst>
      <p:ext uri="{BB962C8B-B14F-4D97-AF65-F5344CB8AC3E}">
        <p14:creationId xmlns:p14="http://schemas.microsoft.com/office/powerpoint/2010/main" val="12685913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3"/>
          <p:cNvSpPr txBox="1">
            <a:spLocks noGrp="1"/>
          </p:cNvSpPr>
          <p:nvPr>
            <p:ph type="title"/>
          </p:nvPr>
        </p:nvSpPr>
        <p:spPr>
          <a:xfrm>
            <a:off x="38633" y="0"/>
            <a:ext cx="11360800" cy="763600"/>
          </a:xfrm>
          <a:prstGeom prst="rect">
            <a:avLst/>
          </a:prstGeom>
        </p:spPr>
        <p:txBody>
          <a:bodyPr spcFirstLastPara="1" vert="horz" wrap="square" lIns="121900" tIns="121900" rIns="121900" bIns="121900" rtlCol="0" anchor="t" anchorCtr="0">
            <a:normAutofit fontScale="90000"/>
          </a:bodyPr>
          <a:lstStyle/>
          <a:p>
            <a:r>
              <a:rPr lang="en" b="1" dirty="0">
                <a:solidFill>
                  <a:srgbClr val="FF0000"/>
                </a:solidFill>
              </a:rPr>
              <a:t>Example of Authentic Assessment</a:t>
            </a:r>
            <a:endParaRPr b="1" dirty="0">
              <a:solidFill>
                <a:srgbClr val="FF0000"/>
              </a:solidFill>
            </a:endParaRPr>
          </a:p>
        </p:txBody>
      </p:sp>
      <p:sp>
        <p:nvSpPr>
          <p:cNvPr id="5" name="TextBox 4">
            <a:extLst>
              <a:ext uri="{FF2B5EF4-FFF2-40B4-BE49-F238E27FC236}">
                <a16:creationId xmlns:a16="http://schemas.microsoft.com/office/drawing/2014/main" id="{D4F8B944-0FFD-4CFA-BFD9-22CD46250114}"/>
              </a:ext>
            </a:extLst>
          </p:cNvPr>
          <p:cNvSpPr txBox="1"/>
          <p:nvPr/>
        </p:nvSpPr>
        <p:spPr>
          <a:xfrm>
            <a:off x="2916382" y="1399260"/>
            <a:ext cx="6183744" cy="3953262"/>
          </a:xfrm>
          <a:prstGeom prst="rect">
            <a:avLst/>
          </a:prstGeom>
          <a:noFill/>
        </p:spPr>
        <p:txBody>
          <a:bodyPr wrap="square">
            <a:spAutoFit/>
          </a:bodyPr>
          <a:lstStyle/>
          <a:p>
            <a:pPr marL="0" marR="0">
              <a:lnSpc>
                <a:spcPct val="107000"/>
              </a:lnSpc>
              <a:spcBef>
                <a:spcPts val="0"/>
              </a:spcBef>
              <a:spcAft>
                <a:spcPts val="80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Construction &amp; Carpentry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Goal</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Design and build a functional wooden table for a community 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Role</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Apprentice carpenter in a construction workshop.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Audience</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Community leaders and potential clients.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Situation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 local center needs durable, cost-effective furniture. You must measure, design, and construct a table using sustainable materials.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Product/Performance</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 physical table and an explanation of material choices.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Standards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Durability, sustainability, and safety standards.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11002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6"/>
          <p:cNvSpPr txBox="1">
            <a:spLocks noGrp="1"/>
          </p:cNvSpPr>
          <p:nvPr>
            <p:ph type="title"/>
          </p:nvPr>
        </p:nvSpPr>
        <p:spPr>
          <a:xfrm>
            <a:off x="415600" y="186967"/>
            <a:ext cx="11360800" cy="763600"/>
          </a:xfrm>
          <a:prstGeom prst="rect">
            <a:avLst/>
          </a:prstGeom>
        </p:spPr>
        <p:txBody>
          <a:bodyPr spcFirstLastPara="1" vert="horz" wrap="square" lIns="121900" tIns="121900" rIns="121900" bIns="121900" rtlCol="0" anchor="t" anchorCtr="0">
            <a:normAutofit fontScale="90000"/>
          </a:bodyPr>
          <a:lstStyle/>
          <a:p>
            <a:r>
              <a:rPr lang="en" dirty="0"/>
              <a:t>Example of non-GRASPS model</a:t>
            </a:r>
            <a:endParaRPr dirty="0">
              <a:solidFill>
                <a:srgbClr val="000000"/>
              </a:solidFill>
            </a:endParaRPr>
          </a:p>
        </p:txBody>
      </p:sp>
      <p:sp>
        <p:nvSpPr>
          <p:cNvPr id="322" name="Google Shape;322;p56"/>
          <p:cNvSpPr txBox="1">
            <a:spLocks noGrp="1"/>
          </p:cNvSpPr>
          <p:nvPr>
            <p:ph type="body" idx="1"/>
          </p:nvPr>
        </p:nvSpPr>
        <p:spPr>
          <a:xfrm>
            <a:off x="415600" y="1231833"/>
            <a:ext cx="11360800" cy="4555200"/>
          </a:xfrm>
          <a:prstGeom prst="rect">
            <a:avLst/>
          </a:prstGeom>
        </p:spPr>
        <p:txBody>
          <a:bodyPr spcFirstLastPara="1" vert="horz" wrap="square" lIns="121900" tIns="121900" rIns="121900" bIns="121900" rtlCol="0" anchor="t" anchorCtr="0">
            <a:noAutofit/>
          </a:bodyPr>
          <a:lstStyle/>
          <a:p>
            <a:pPr marL="0" indent="0">
              <a:buNone/>
            </a:pPr>
            <a:r>
              <a:rPr lang="en">
                <a:solidFill>
                  <a:srgbClr val="000000"/>
                </a:solidFill>
              </a:rPr>
              <a:t>If x kilograms of flour are needed for 5 loaves of bread, how much flour is needed for 100 loaves?</a:t>
            </a:r>
            <a:endParaRPr sz="1600">
              <a:solidFill>
                <a:srgbClr val="000000"/>
              </a:solidFill>
              <a:highlight>
                <a:srgbClr val="F7F7F8"/>
              </a:highlight>
              <a:latin typeface="Roboto"/>
              <a:ea typeface="Roboto"/>
              <a:cs typeface="Roboto"/>
              <a:sym typeface="Roboto"/>
            </a:endParaRPr>
          </a:p>
          <a:p>
            <a:pPr marL="0" indent="0">
              <a:lnSpc>
                <a:spcPct val="120000"/>
              </a:lnSpc>
              <a:spcBef>
                <a:spcPts val="1600"/>
              </a:spcBef>
              <a:buNone/>
            </a:pPr>
            <a:endParaRPr sz="1600">
              <a:solidFill>
                <a:srgbClr val="374151"/>
              </a:solidFill>
              <a:highlight>
                <a:srgbClr val="F7F7F8"/>
              </a:highlight>
              <a:latin typeface="Roboto"/>
              <a:ea typeface="Roboto"/>
              <a:cs typeface="Roboto"/>
              <a:sym typeface="Roboto"/>
            </a:endParaRPr>
          </a:p>
          <a:p>
            <a:pPr marL="0" indent="0">
              <a:lnSpc>
                <a:spcPct val="120000"/>
              </a:lnSpc>
              <a:buNone/>
            </a:pPr>
            <a:endParaRPr sz="2267">
              <a:solidFill>
                <a:srgbClr val="000000"/>
              </a:solidFill>
              <a:highlight>
                <a:srgbClr val="FFFFFF"/>
              </a:highlight>
              <a:latin typeface="Open Sans"/>
              <a:ea typeface="Open Sans"/>
              <a:cs typeface="Open Sans"/>
              <a:sym typeface="Open Sans"/>
            </a:endParaRPr>
          </a:p>
        </p:txBody>
      </p:sp>
    </p:spTree>
    <p:extLst>
      <p:ext uri="{BB962C8B-B14F-4D97-AF65-F5344CB8AC3E}">
        <p14:creationId xmlns:p14="http://schemas.microsoft.com/office/powerpoint/2010/main" val="1902241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72"/>
          <p:cNvSpPr txBox="1">
            <a:spLocks noGrp="1"/>
          </p:cNvSpPr>
          <p:nvPr>
            <p:ph type="title"/>
          </p:nvPr>
        </p:nvSpPr>
        <p:spPr>
          <a:xfrm>
            <a:off x="133700" y="291767"/>
            <a:ext cx="11360800" cy="763600"/>
          </a:xfrm>
          <a:prstGeom prst="rect">
            <a:avLst/>
          </a:prstGeom>
        </p:spPr>
        <p:txBody>
          <a:bodyPr spcFirstLastPara="1" vert="horz" wrap="square" lIns="121900" tIns="121900" rIns="121900" bIns="121900" rtlCol="0" anchor="t" anchorCtr="0">
            <a:normAutofit fontScale="90000"/>
          </a:bodyPr>
          <a:lstStyle/>
          <a:p>
            <a:r>
              <a:rPr lang="en" b="1">
                <a:solidFill>
                  <a:srgbClr val="FF0000"/>
                </a:solidFill>
              </a:rPr>
              <a:t>Scaffolding strategies for authentic assessment</a:t>
            </a:r>
            <a:endParaRPr b="1">
              <a:solidFill>
                <a:srgbClr val="FF0000"/>
              </a:solidFill>
            </a:endParaRPr>
          </a:p>
        </p:txBody>
      </p:sp>
      <p:sp>
        <p:nvSpPr>
          <p:cNvPr id="433" name="Google Shape;433;p72"/>
          <p:cNvSpPr txBox="1">
            <a:spLocks noGrp="1"/>
          </p:cNvSpPr>
          <p:nvPr>
            <p:ph type="body" idx="1"/>
          </p:nvPr>
        </p:nvSpPr>
        <p:spPr>
          <a:xfrm>
            <a:off x="481167" y="1074967"/>
            <a:ext cx="11360800" cy="4472000"/>
          </a:xfrm>
          <a:prstGeom prst="rect">
            <a:avLst/>
          </a:prstGeom>
        </p:spPr>
        <p:txBody>
          <a:bodyPr spcFirstLastPara="1" vert="horz" wrap="square" lIns="121900" tIns="121900" rIns="121900" bIns="121900" rtlCol="0" anchor="t" anchorCtr="0">
            <a:noAutofit/>
          </a:bodyPr>
          <a:lstStyle/>
          <a:p>
            <a:pPr indent="-507987">
              <a:lnSpc>
                <a:spcPct val="95000"/>
              </a:lnSpc>
              <a:buClr>
                <a:srgbClr val="000000"/>
              </a:buClr>
              <a:buSzPts val="2400"/>
              <a:buChar char="❏"/>
            </a:pPr>
            <a:r>
              <a:rPr lang="en" sz="2600">
                <a:solidFill>
                  <a:srgbClr val="212121"/>
                </a:solidFill>
                <a:highlight>
                  <a:srgbClr val="FFFFFF"/>
                </a:highlight>
                <a:latin typeface="Montserrat"/>
                <a:ea typeface="Montserrat"/>
                <a:cs typeface="Montserrat"/>
                <a:sym typeface="Montserrat"/>
              </a:rPr>
              <a:t>Break a complex authentic task into smaller subtasks</a:t>
            </a:r>
            <a:endParaRPr sz="2600">
              <a:solidFill>
                <a:srgbClr val="212121"/>
              </a:solidFill>
              <a:highlight>
                <a:srgbClr val="FFFFFF"/>
              </a:highlight>
              <a:latin typeface="Montserrat"/>
              <a:ea typeface="Montserrat"/>
              <a:cs typeface="Montserrat"/>
              <a:sym typeface="Montserrat"/>
            </a:endParaRPr>
          </a:p>
          <a:p>
            <a:pPr indent="-469888">
              <a:lnSpc>
                <a:spcPct val="95000"/>
              </a:lnSpc>
              <a:buClr>
                <a:srgbClr val="212121"/>
              </a:buClr>
              <a:buSzPts val="1950"/>
              <a:buFont typeface="Montserrat"/>
              <a:buChar char="❏"/>
            </a:pPr>
            <a:r>
              <a:rPr lang="en" sz="2600">
                <a:solidFill>
                  <a:srgbClr val="212121"/>
                </a:solidFill>
                <a:highlight>
                  <a:srgbClr val="FFFFFF"/>
                </a:highlight>
                <a:latin typeface="Montserrat"/>
                <a:ea typeface="Montserrat"/>
                <a:cs typeface="Montserrat"/>
                <a:sym typeface="Montserrat"/>
              </a:rPr>
              <a:t>Provide examples of what you would like to see</a:t>
            </a:r>
            <a:endParaRPr sz="2600">
              <a:solidFill>
                <a:srgbClr val="212121"/>
              </a:solidFill>
              <a:highlight>
                <a:srgbClr val="FFFFFF"/>
              </a:highlight>
              <a:latin typeface="Montserrat"/>
              <a:ea typeface="Montserrat"/>
              <a:cs typeface="Montserrat"/>
              <a:sym typeface="Montserrat"/>
            </a:endParaRPr>
          </a:p>
          <a:p>
            <a:pPr indent="-469888">
              <a:lnSpc>
                <a:spcPct val="95000"/>
              </a:lnSpc>
              <a:buClr>
                <a:srgbClr val="212121"/>
              </a:buClr>
              <a:buSzPts val="1950"/>
              <a:buFont typeface="Montserrat"/>
              <a:buChar char="❏"/>
            </a:pPr>
            <a:r>
              <a:rPr lang="en" sz="2600">
                <a:solidFill>
                  <a:srgbClr val="212121"/>
                </a:solidFill>
                <a:highlight>
                  <a:srgbClr val="FFFFFF"/>
                </a:highlight>
                <a:latin typeface="Montserrat"/>
                <a:ea typeface="Montserrat"/>
                <a:cs typeface="Montserrat"/>
                <a:sym typeface="Montserrat"/>
              </a:rPr>
              <a:t>Connect learners’ current knowledge and skills with prior knowledge</a:t>
            </a:r>
            <a:endParaRPr sz="2600">
              <a:solidFill>
                <a:srgbClr val="212121"/>
              </a:solidFill>
              <a:highlight>
                <a:srgbClr val="FFFFFF"/>
              </a:highlight>
              <a:latin typeface="Montserrat"/>
              <a:ea typeface="Montserrat"/>
              <a:cs typeface="Montserrat"/>
              <a:sym typeface="Montserrat"/>
            </a:endParaRPr>
          </a:p>
          <a:p>
            <a:pPr indent="-469888">
              <a:lnSpc>
                <a:spcPct val="95000"/>
              </a:lnSpc>
              <a:buClr>
                <a:srgbClr val="212121"/>
              </a:buClr>
              <a:buSzPts val="1950"/>
              <a:buFont typeface="Montserrat"/>
              <a:buChar char="❏"/>
            </a:pPr>
            <a:r>
              <a:rPr lang="en" sz="2600">
                <a:solidFill>
                  <a:srgbClr val="212121"/>
                </a:solidFill>
                <a:highlight>
                  <a:srgbClr val="FFFFFF"/>
                </a:highlight>
                <a:latin typeface="Montserrat"/>
                <a:ea typeface="Montserrat"/>
                <a:cs typeface="Montserrat"/>
                <a:sym typeface="Montserrat"/>
              </a:rPr>
              <a:t>Help learners to get organised before approaching a task</a:t>
            </a:r>
            <a:endParaRPr sz="2600">
              <a:solidFill>
                <a:srgbClr val="212121"/>
              </a:solidFill>
              <a:highlight>
                <a:srgbClr val="FFFFFF"/>
              </a:highlight>
              <a:latin typeface="Montserrat"/>
              <a:ea typeface="Montserrat"/>
              <a:cs typeface="Montserrat"/>
              <a:sym typeface="Montserrat"/>
            </a:endParaRPr>
          </a:p>
          <a:p>
            <a:pPr indent="-469888">
              <a:lnSpc>
                <a:spcPct val="95000"/>
              </a:lnSpc>
              <a:buClr>
                <a:srgbClr val="212121"/>
              </a:buClr>
              <a:buSzPts val="1950"/>
              <a:buFont typeface="Montserrat"/>
              <a:buChar char="❏"/>
            </a:pPr>
            <a:r>
              <a:rPr lang="en" sz="2600">
                <a:solidFill>
                  <a:srgbClr val="212121"/>
                </a:solidFill>
                <a:highlight>
                  <a:srgbClr val="FFFFFF"/>
                </a:highlight>
                <a:latin typeface="Montserrat"/>
                <a:ea typeface="Montserrat"/>
                <a:cs typeface="Montserrat"/>
                <a:sym typeface="Montserrat"/>
              </a:rPr>
              <a:t>Create spaces for peer-to-peer learning and collaboration</a:t>
            </a:r>
            <a:endParaRPr sz="2600">
              <a:solidFill>
                <a:srgbClr val="212121"/>
              </a:solidFill>
              <a:highlight>
                <a:srgbClr val="FFFFFF"/>
              </a:highlight>
              <a:latin typeface="Montserrat"/>
              <a:ea typeface="Montserrat"/>
              <a:cs typeface="Montserrat"/>
              <a:sym typeface="Montserrat"/>
            </a:endParaRPr>
          </a:p>
          <a:p>
            <a:pPr indent="-469888">
              <a:lnSpc>
                <a:spcPct val="95000"/>
              </a:lnSpc>
              <a:buClr>
                <a:srgbClr val="212121"/>
              </a:buClr>
              <a:buSzPts val="1950"/>
              <a:buFont typeface="Montserrat"/>
              <a:buChar char="❏"/>
            </a:pPr>
            <a:r>
              <a:rPr lang="en" sz="2600">
                <a:solidFill>
                  <a:srgbClr val="212121"/>
                </a:solidFill>
                <a:highlight>
                  <a:srgbClr val="FFFFFF"/>
                </a:highlight>
                <a:latin typeface="Montserrat"/>
                <a:ea typeface="Montserrat"/>
                <a:cs typeface="Montserrat"/>
                <a:sym typeface="Montserrat"/>
              </a:rPr>
              <a:t>Ask students to self-reflect</a:t>
            </a:r>
            <a:endParaRPr sz="2600">
              <a:solidFill>
                <a:srgbClr val="212121"/>
              </a:solidFill>
              <a:highlight>
                <a:srgbClr val="FFFFFF"/>
              </a:highlight>
              <a:latin typeface="Montserrat"/>
              <a:ea typeface="Montserrat"/>
              <a:cs typeface="Montserrat"/>
              <a:sym typeface="Montserrat"/>
            </a:endParaRPr>
          </a:p>
          <a:p>
            <a:pPr indent="0">
              <a:lnSpc>
                <a:spcPct val="95000"/>
              </a:lnSpc>
              <a:spcBef>
                <a:spcPts val="1600"/>
              </a:spcBef>
              <a:spcAft>
                <a:spcPts val="1600"/>
              </a:spcAft>
              <a:buNone/>
            </a:pPr>
            <a:endParaRPr sz="2600">
              <a:solidFill>
                <a:srgbClr val="212121"/>
              </a:solidFill>
              <a:highlight>
                <a:srgbClr val="FFFFFF"/>
              </a:highlight>
              <a:latin typeface="Montserrat"/>
              <a:ea typeface="Montserrat"/>
              <a:cs typeface="Montserrat"/>
              <a:sym typeface="Montserrat"/>
            </a:endParaRPr>
          </a:p>
        </p:txBody>
      </p:sp>
    </p:spTree>
    <p:extLst>
      <p:ext uri="{BB962C8B-B14F-4D97-AF65-F5344CB8AC3E}">
        <p14:creationId xmlns:p14="http://schemas.microsoft.com/office/powerpoint/2010/main" val="4404717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3"/>
          <p:cNvSpPr txBox="1">
            <a:spLocks noGrp="1"/>
          </p:cNvSpPr>
          <p:nvPr>
            <p:ph type="title"/>
          </p:nvPr>
        </p:nvSpPr>
        <p:spPr>
          <a:xfrm>
            <a:off x="110800" y="288567"/>
            <a:ext cx="11360800" cy="763600"/>
          </a:xfrm>
          <a:prstGeom prst="rect">
            <a:avLst/>
          </a:prstGeom>
        </p:spPr>
        <p:txBody>
          <a:bodyPr spcFirstLastPara="1" vert="horz" wrap="square" lIns="121900" tIns="121900" rIns="121900" bIns="121900" rtlCol="0" anchor="t" anchorCtr="0">
            <a:normAutofit fontScale="90000"/>
          </a:bodyPr>
          <a:lstStyle/>
          <a:p>
            <a:r>
              <a:rPr lang="en"/>
              <a:t>GRASPS Design Sheet</a:t>
            </a:r>
            <a:endParaRPr/>
          </a:p>
        </p:txBody>
      </p:sp>
      <p:pic>
        <p:nvPicPr>
          <p:cNvPr id="374" name="Google Shape;374;p63"/>
          <p:cNvPicPr preferRelativeResize="0"/>
          <p:nvPr/>
        </p:nvPicPr>
        <p:blipFill>
          <a:blip r:embed="rId3">
            <a:alphaModFix/>
          </a:blip>
          <a:stretch>
            <a:fillRect/>
          </a:stretch>
        </p:blipFill>
        <p:spPr>
          <a:xfrm>
            <a:off x="508000" y="1179501"/>
            <a:ext cx="5743400" cy="5493135"/>
          </a:xfrm>
          <a:prstGeom prst="rect">
            <a:avLst/>
          </a:prstGeom>
          <a:noFill/>
          <a:ln>
            <a:noFill/>
          </a:ln>
          <a:effectLst>
            <a:outerShdw blurRad="57150" dist="19050" dir="5400000" algn="bl" rotWithShape="0">
              <a:srgbClr val="000000">
                <a:alpha val="50000"/>
              </a:srgbClr>
            </a:outerShdw>
          </a:effectLst>
        </p:spPr>
      </p:pic>
      <p:sp>
        <p:nvSpPr>
          <p:cNvPr id="375" name="Google Shape;375;p63"/>
          <p:cNvSpPr txBox="1"/>
          <p:nvPr/>
        </p:nvSpPr>
        <p:spPr>
          <a:xfrm>
            <a:off x="8037933" y="5762734"/>
            <a:ext cx="4000000" cy="984845"/>
          </a:xfrm>
          <a:prstGeom prst="rect">
            <a:avLst/>
          </a:prstGeom>
          <a:noFill/>
          <a:ln>
            <a:noFill/>
          </a:ln>
        </p:spPr>
        <p:txBody>
          <a:bodyPr spcFirstLastPara="1" wrap="square" lIns="121900" tIns="121900" rIns="121900" bIns="121900" anchor="t" anchorCtr="0">
            <a:spAutoFit/>
          </a:bodyPr>
          <a:lstStyle/>
          <a:p>
            <a:r>
              <a:rPr lang="en" sz="1200"/>
              <a:t>Source:</a:t>
            </a:r>
            <a:endParaRPr sz="1200"/>
          </a:p>
          <a:p>
            <a:r>
              <a:rPr lang="en" sz="1200"/>
              <a:t>McTighe, J. &amp; Wiggins, G (2006) Understanding by design: Professional development handbook. Heatherton, Victoria: Hawker Brownlow Education.</a:t>
            </a:r>
            <a:endParaRPr sz="1200"/>
          </a:p>
        </p:txBody>
      </p:sp>
    </p:spTree>
    <p:extLst>
      <p:ext uri="{BB962C8B-B14F-4D97-AF65-F5344CB8AC3E}">
        <p14:creationId xmlns:p14="http://schemas.microsoft.com/office/powerpoint/2010/main" val="2394691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F9E23A-117B-432C-B998-86A9DFF83CCB}"/>
              </a:ext>
            </a:extLst>
          </p:cNvPr>
          <p:cNvPicPr>
            <a:picLocks noChangeAspect="1"/>
          </p:cNvPicPr>
          <p:nvPr/>
        </p:nvPicPr>
        <p:blipFill rotWithShape="1">
          <a:blip r:embed="rId2"/>
          <a:srcRect l="33991" t="11376" r="34908" b="10214"/>
          <a:stretch/>
        </p:blipFill>
        <p:spPr>
          <a:xfrm>
            <a:off x="-1" y="-1"/>
            <a:ext cx="4882393" cy="6923925"/>
          </a:xfrm>
          <a:prstGeom prst="rect">
            <a:avLst/>
          </a:prstGeom>
        </p:spPr>
      </p:pic>
      <p:pic>
        <p:nvPicPr>
          <p:cNvPr id="5" name="Picture 4">
            <a:extLst>
              <a:ext uri="{FF2B5EF4-FFF2-40B4-BE49-F238E27FC236}">
                <a16:creationId xmlns:a16="http://schemas.microsoft.com/office/drawing/2014/main" id="{00FD1DFD-8348-4C8D-B25E-EB71CED32CDF}"/>
              </a:ext>
            </a:extLst>
          </p:cNvPr>
          <p:cNvPicPr>
            <a:picLocks noChangeAspect="1"/>
          </p:cNvPicPr>
          <p:nvPr/>
        </p:nvPicPr>
        <p:blipFill rotWithShape="1">
          <a:blip r:embed="rId3"/>
          <a:srcRect l="34885" t="11132" r="35321" b="19633"/>
          <a:stretch/>
        </p:blipFill>
        <p:spPr>
          <a:xfrm>
            <a:off x="6942322" y="0"/>
            <a:ext cx="5249678" cy="6862166"/>
          </a:xfrm>
          <a:prstGeom prst="rect">
            <a:avLst/>
          </a:prstGeom>
        </p:spPr>
      </p:pic>
    </p:spTree>
    <p:extLst>
      <p:ext uri="{BB962C8B-B14F-4D97-AF65-F5344CB8AC3E}">
        <p14:creationId xmlns:p14="http://schemas.microsoft.com/office/powerpoint/2010/main" val="38760501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92" y="-91"/>
            <a:ext cx="12191999" cy="6907651"/>
          </a:xfrm>
          <a:prstGeom prst="rect">
            <a:avLst/>
          </a:prstGeom>
        </p:spPr>
      </p:pic>
      <p:sp>
        <p:nvSpPr>
          <p:cNvPr id="8" name="Freeform 7"/>
          <p:cNvSpPr/>
          <p:nvPr/>
        </p:nvSpPr>
        <p:spPr>
          <a:xfrm>
            <a:off x="5092638" y="5740400"/>
            <a:ext cx="2235200" cy="1117600"/>
          </a:xfrm>
          <a:custGeom>
            <a:avLst/>
            <a:gdLst>
              <a:gd name="connsiteX0" fmla="*/ 757238 w 1514476"/>
              <a:gd name="connsiteY0" fmla="*/ 0 h 759101"/>
              <a:gd name="connsiteX1" fmla="*/ 1514476 w 1514476"/>
              <a:gd name="connsiteY1" fmla="*/ 757238 h 759101"/>
              <a:gd name="connsiteX2" fmla="*/ 1514382 w 1514476"/>
              <a:gd name="connsiteY2" fmla="*/ 759101 h 759101"/>
              <a:gd name="connsiteX3" fmla="*/ 94 w 1514476"/>
              <a:gd name="connsiteY3" fmla="*/ 759101 h 759101"/>
              <a:gd name="connsiteX4" fmla="*/ 0 w 1514476"/>
              <a:gd name="connsiteY4" fmla="*/ 757238 h 759101"/>
              <a:gd name="connsiteX5" fmla="*/ 757238 w 1514476"/>
              <a:gd name="connsiteY5" fmla="*/ 0 h 75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6" h="759101">
                <a:moveTo>
                  <a:pt x="757238" y="0"/>
                </a:moveTo>
                <a:cubicBezTo>
                  <a:pt x="1175449" y="0"/>
                  <a:pt x="1514476" y="339027"/>
                  <a:pt x="1514476" y="757238"/>
                </a:cubicBezTo>
                <a:lnTo>
                  <a:pt x="1514382" y="759101"/>
                </a:lnTo>
                <a:lnTo>
                  <a:pt x="94" y="759101"/>
                </a:lnTo>
                <a:lnTo>
                  <a:pt x="0" y="757238"/>
                </a:lnTo>
                <a:cubicBezTo>
                  <a:pt x="0" y="339027"/>
                  <a:pt x="339027" y="0"/>
                  <a:pt x="757238" y="0"/>
                </a:cubicBezTo>
                <a:close/>
              </a:path>
            </a:pathLst>
          </a:custGeom>
          <a:solidFill>
            <a:schemeClr val="bg1">
              <a:lumMod val="50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TextBox 14"/>
          <p:cNvSpPr txBox="1"/>
          <p:nvPr/>
        </p:nvSpPr>
        <p:spPr>
          <a:xfrm>
            <a:off x="0" y="1903111"/>
            <a:ext cx="12192000" cy="1231106"/>
          </a:xfrm>
          <a:prstGeom prst="rect">
            <a:avLst/>
          </a:prstGeom>
          <a:noFill/>
          <a:ln>
            <a:noFill/>
          </a:ln>
        </p:spPr>
        <p:txBody>
          <a:bodyPr wrap="square" lIns="0" tIns="0" rIns="0" bIns="0" rtlCol="0" anchor="ctr" anchorCtr="0">
            <a:spAutoFit/>
          </a:bodyPr>
          <a:lstStyle>
            <a:defPPr>
              <a:defRPr lang="en-US"/>
            </a:defPPr>
            <a:lvl1pPr algn="ctr">
              <a:defRPr sz="4800" b="1">
                <a:solidFill>
                  <a:schemeClr val="bg1"/>
                </a:solidFill>
                <a:latin typeface="Galliard BT" panose="0202060206050B020A04" pitchFamily="18" charset="0"/>
                <a:ea typeface="PT Sans" panose="020B0503020203020204" pitchFamily="34" charset="0"/>
                <a:cs typeface="Oscine" panose="020B0506040202020204" pitchFamily="34" charset="0"/>
              </a:defRPr>
            </a:lvl1pPr>
          </a:lstStyle>
          <a:p>
            <a:r>
              <a:rPr lang="en-US" sz="8000" b="0" dirty="0">
                <a:solidFill>
                  <a:srgbClr val="250189"/>
                </a:solidFill>
                <a:latin typeface="Open Sans" panose="020B0606030504020204" pitchFamily="34" charset="0"/>
                <a:ea typeface="Open Sans" panose="020B0606030504020204" pitchFamily="34" charset="0"/>
                <a:cs typeface="Open Sans" panose="020B0606030504020204" pitchFamily="34" charset="0"/>
              </a:rPr>
              <a:t>Thank you</a:t>
            </a:r>
          </a:p>
        </p:txBody>
      </p:sp>
    </p:spTree>
    <p:extLst>
      <p:ext uri="{BB962C8B-B14F-4D97-AF65-F5344CB8AC3E}">
        <p14:creationId xmlns:p14="http://schemas.microsoft.com/office/powerpoint/2010/main" val="160683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Aspects of Assessment</a:t>
            </a:r>
          </a:p>
        </p:txBody>
      </p:sp>
      <p:sp>
        <p:nvSpPr>
          <p:cNvPr id="5" name="Content Placeholder 4"/>
          <p:cNvSpPr>
            <a:spLocks noGrp="1"/>
          </p:cNvSpPr>
          <p:nvPr>
            <p:ph idx="1"/>
          </p:nvPr>
        </p:nvSpPr>
        <p:spPr>
          <a:xfrm>
            <a:off x="335361" y="2636912"/>
            <a:ext cx="5078677" cy="1584176"/>
          </a:xfrm>
        </p:spPr>
        <p:txBody>
          <a:bodyPr>
            <a:normAutofit/>
          </a:bodyPr>
          <a:lstStyle/>
          <a:p>
            <a:pPr marL="0" indent="0" algn="ctr">
              <a:buNone/>
            </a:pPr>
            <a:r>
              <a:rPr lang="en-US" sz="4800" dirty="0"/>
              <a:t>Assessment </a:t>
            </a:r>
            <a:r>
              <a:rPr lang="en-US" sz="4800" i="1" dirty="0"/>
              <a:t>of</a:t>
            </a:r>
            <a:r>
              <a:rPr lang="en-US" sz="4800" dirty="0"/>
              <a:t> Learning</a:t>
            </a:r>
          </a:p>
        </p:txBody>
      </p:sp>
      <p:sp>
        <p:nvSpPr>
          <p:cNvPr id="4" name="Content Placeholder 4">
            <a:extLst>
              <a:ext uri="{FF2B5EF4-FFF2-40B4-BE49-F238E27FC236}">
                <a16:creationId xmlns:a16="http://schemas.microsoft.com/office/drawing/2014/main" id="{AD645A24-57D2-4BCD-B3C1-6D831C749CCD}"/>
              </a:ext>
            </a:extLst>
          </p:cNvPr>
          <p:cNvSpPr txBox="1">
            <a:spLocks/>
          </p:cNvSpPr>
          <p:nvPr/>
        </p:nvSpPr>
        <p:spPr>
          <a:xfrm>
            <a:off x="6777965" y="2609001"/>
            <a:ext cx="5078677" cy="1584176"/>
          </a:xfrm>
          <a:prstGeom prst="rect">
            <a:avLst/>
          </a:prstGeom>
        </p:spPr>
        <p:txBody>
          <a:bodyPr vert="horz" lIns="121899" tIns="60949" rIns="121899" bIns="60949" rtlCol="0">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9pPr>
          </a:lstStyle>
          <a:p>
            <a:pPr marL="0" indent="0" algn="ctr">
              <a:buNone/>
            </a:pPr>
            <a:r>
              <a:rPr lang="en-US" sz="4800" dirty="0"/>
              <a:t>Assessment </a:t>
            </a:r>
            <a:r>
              <a:rPr lang="en-US" sz="4800" i="1" dirty="0"/>
              <a:t>for</a:t>
            </a:r>
            <a:r>
              <a:rPr lang="en-US" sz="4800" dirty="0"/>
              <a:t> Learning</a:t>
            </a:r>
          </a:p>
        </p:txBody>
      </p:sp>
      <p:sp>
        <p:nvSpPr>
          <p:cNvPr id="3" name="TextBox 2">
            <a:extLst>
              <a:ext uri="{FF2B5EF4-FFF2-40B4-BE49-F238E27FC236}">
                <a16:creationId xmlns:a16="http://schemas.microsoft.com/office/drawing/2014/main" id="{BD6A8A49-BC15-44DA-86C0-8BE1430380BD}"/>
              </a:ext>
            </a:extLst>
          </p:cNvPr>
          <p:cNvSpPr txBox="1"/>
          <p:nvPr/>
        </p:nvSpPr>
        <p:spPr>
          <a:xfrm>
            <a:off x="5800643" y="3198167"/>
            <a:ext cx="453457" cy="369332"/>
          </a:xfrm>
          <a:prstGeom prst="rect">
            <a:avLst/>
          </a:prstGeom>
          <a:noFill/>
        </p:spPr>
        <p:txBody>
          <a:bodyPr wrap="none" rtlCol="0">
            <a:spAutoFit/>
          </a:bodyPr>
          <a:lstStyle/>
          <a:p>
            <a:r>
              <a:rPr lang="en-US" dirty="0"/>
              <a:t>Vs.</a:t>
            </a:r>
            <a:endParaRPr lang="en-CA" dirty="0"/>
          </a:p>
        </p:txBody>
      </p:sp>
      <p:sp>
        <p:nvSpPr>
          <p:cNvPr id="6" name="Content Placeholder 4">
            <a:extLst>
              <a:ext uri="{FF2B5EF4-FFF2-40B4-BE49-F238E27FC236}">
                <a16:creationId xmlns:a16="http://schemas.microsoft.com/office/drawing/2014/main" id="{E923955D-C08D-40B8-9DB9-78A4E8DABF3E}"/>
              </a:ext>
            </a:extLst>
          </p:cNvPr>
          <p:cNvSpPr txBox="1">
            <a:spLocks/>
          </p:cNvSpPr>
          <p:nvPr/>
        </p:nvSpPr>
        <p:spPr>
          <a:xfrm>
            <a:off x="3556662" y="4797152"/>
            <a:ext cx="5078677" cy="1584176"/>
          </a:xfrm>
          <a:prstGeom prst="rect">
            <a:avLst/>
          </a:prstGeom>
        </p:spPr>
        <p:txBody>
          <a:bodyPr vert="horz" lIns="121899" tIns="60949" rIns="121899" bIns="60949" rtlCol="0">
            <a:normAutofit/>
          </a:bodyPr>
          <a:lst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baseline="0">
                <a:solidFill>
                  <a:schemeClr val="tx1"/>
                </a:solidFill>
                <a:latin typeface="+mn-lt"/>
                <a:ea typeface="+mn-ea"/>
                <a:cs typeface="+mn-cs"/>
              </a:defRPr>
            </a:lvl9pPr>
          </a:lstStyle>
          <a:p>
            <a:pPr marL="0" indent="0" algn="ctr">
              <a:buNone/>
            </a:pPr>
            <a:r>
              <a:rPr lang="en-US" sz="4800" dirty="0"/>
              <a:t>Assessment </a:t>
            </a:r>
            <a:r>
              <a:rPr lang="en-US" sz="4800" i="1" dirty="0"/>
              <a:t>as</a:t>
            </a:r>
            <a:r>
              <a:rPr lang="en-US" sz="4800" dirty="0"/>
              <a:t> Learning</a:t>
            </a:r>
          </a:p>
        </p:txBody>
      </p:sp>
    </p:spTree>
    <p:extLst>
      <p:ext uri="{BB962C8B-B14F-4D97-AF65-F5344CB8AC3E}">
        <p14:creationId xmlns:p14="http://schemas.microsoft.com/office/powerpoint/2010/main" val="223060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A5FFC-2CA8-55AA-FC9F-9D15BE1574D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C5C122D-9C41-922C-5FC0-9E15DFA9B396}"/>
              </a:ext>
            </a:extLst>
          </p:cNvPr>
          <p:cNvSpPr>
            <a:spLocks noGrp="1"/>
          </p:cNvSpPr>
          <p:nvPr>
            <p:ph type="body" idx="1"/>
          </p:nvPr>
        </p:nvSpPr>
        <p:spPr>
          <a:xfrm>
            <a:off x="704460" y="279918"/>
            <a:ext cx="5157787" cy="475862"/>
          </a:xfrm>
        </p:spPr>
        <p:txBody>
          <a:bodyPr>
            <a:normAutofit lnSpcReduction="10000"/>
          </a:bodyPr>
          <a:lstStyle/>
          <a:p>
            <a:r>
              <a:rPr lang="en-US" sz="2800"/>
              <a:t>Formative</a:t>
            </a:r>
          </a:p>
        </p:txBody>
      </p:sp>
      <p:sp>
        <p:nvSpPr>
          <p:cNvPr id="4" name="Content Placeholder 3">
            <a:extLst>
              <a:ext uri="{FF2B5EF4-FFF2-40B4-BE49-F238E27FC236}">
                <a16:creationId xmlns:a16="http://schemas.microsoft.com/office/drawing/2014/main" id="{D1122D66-1902-D649-09FE-584EF4C78B10}"/>
              </a:ext>
            </a:extLst>
          </p:cNvPr>
          <p:cNvSpPr>
            <a:spLocks noGrp="1"/>
          </p:cNvSpPr>
          <p:nvPr>
            <p:ph sz="half" idx="2"/>
          </p:nvPr>
        </p:nvSpPr>
        <p:spPr>
          <a:xfrm>
            <a:off x="387219" y="1053971"/>
            <a:ext cx="11417562" cy="5699741"/>
          </a:xfrm>
        </p:spPr>
        <p:txBody>
          <a:bodyPr>
            <a:noAutofit/>
          </a:bodyPr>
          <a:lstStyle/>
          <a:p>
            <a:pPr marL="514350" marR="0" lvl="0" indent="-514350" algn="l" defTabSz="914400" rtl="0" eaLnBrk="1" fontAlgn="auto" latinLnBrk="0" hangingPunct="1">
              <a:lnSpc>
                <a:spcPct val="100000"/>
              </a:lnSpc>
              <a:spcBef>
                <a:spcPct val="0"/>
              </a:spcBef>
              <a:spcAft>
                <a:spcPts val="0"/>
              </a:spcAft>
              <a:buClrTx/>
              <a:buSzTx/>
              <a:buFont typeface="+mj-lt"/>
              <a:buAutoNum type="arabicPeriod"/>
              <a:tabLst/>
              <a:defRPr/>
            </a:pPr>
            <a:r>
              <a:rPr lang="en-US">
                <a:solidFill>
                  <a:srgbClr val="333333"/>
                </a:solidFill>
                <a:latin typeface="Georgia" panose="02040502050405020303" pitchFamily="18" charset="0"/>
              </a:rPr>
              <a:t>“a process used by teachers and students </a:t>
            </a:r>
            <a:r>
              <a:rPr lang="en-US">
                <a:solidFill>
                  <a:srgbClr val="0070C0"/>
                </a:solidFill>
                <a:latin typeface="Georgia" panose="02040502050405020303" pitchFamily="18" charset="0"/>
              </a:rPr>
              <a:t>during instruction </a:t>
            </a:r>
            <a:r>
              <a:rPr lang="en-US">
                <a:solidFill>
                  <a:srgbClr val="333333"/>
                </a:solidFill>
                <a:latin typeface="Georgia" panose="02040502050405020303" pitchFamily="18" charset="0"/>
              </a:rPr>
              <a:t>that provides feedback to adjust ongoing teaching and learning to improve students’ achievement of intended instructional outcomes” (McManus, 2008, p.3).</a:t>
            </a:r>
          </a:p>
          <a:p>
            <a:pPr marL="514350" marR="0" lvl="0" indent="-514350" algn="l" defTabSz="914400" rtl="0" eaLnBrk="1" fontAlgn="auto" latinLnBrk="0" hangingPunct="1">
              <a:lnSpc>
                <a:spcPct val="100000"/>
              </a:lnSpc>
              <a:spcBef>
                <a:spcPct val="0"/>
              </a:spcBef>
              <a:spcAft>
                <a:spcPts val="0"/>
              </a:spcAft>
              <a:buClrTx/>
              <a:buSzTx/>
              <a:buFont typeface="+mj-lt"/>
              <a:buAutoNum type="arabicPeriod"/>
              <a:tabLst/>
              <a:defRPr/>
            </a:pPr>
            <a:endParaRPr lang="en-US">
              <a:solidFill>
                <a:srgbClr val="333333"/>
              </a:solidFill>
              <a:latin typeface="Georgia" panose="02040502050405020303" pitchFamily="18" charset="0"/>
            </a:endParaRPr>
          </a:p>
          <a:p>
            <a:pPr marL="514350" marR="0" lvl="0" indent="-514350" algn="l" defTabSz="914400" rtl="0" eaLnBrk="1" fontAlgn="auto" latinLnBrk="0" hangingPunct="1">
              <a:lnSpc>
                <a:spcPct val="100000"/>
              </a:lnSpc>
              <a:spcBef>
                <a:spcPct val="0"/>
              </a:spcBef>
              <a:spcAft>
                <a:spcPts val="0"/>
              </a:spcAft>
              <a:buClrTx/>
              <a:buSzTx/>
              <a:buFont typeface="+mj-lt"/>
              <a:buAutoNum type="arabicPeriod"/>
              <a:tabLst/>
              <a:defRPr/>
            </a:pPr>
            <a:r>
              <a:rPr lang="en-US" b="0" i="0">
                <a:solidFill>
                  <a:srgbClr val="333333"/>
                </a:solidFill>
                <a:effectLst/>
                <a:latin typeface="Georgia" panose="02040502050405020303" pitchFamily="18" charset="0"/>
              </a:rPr>
              <a:t>Formative assessment provides instructors and students with timely and frequent feedback </a:t>
            </a:r>
            <a:r>
              <a:rPr lang="en-US" b="0" i="0">
                <a:solidFill>
                  <a:srgbClr val="0070C0"/>
                </a:solidFill>
                <a:effectLst/>
                <a:latin typeface="Georgia" panose="02040502050405020303" pitchFamily="18" charset="0"/>
              </a:rPr>
              <a:t>on mastery of course material and learning outcomes</a:t>
            </a:r>
            <a:r>
              <a:rPr lang="en-US" b="0" i="0">
                <a:solidFill>
                  <a:srgbClr val="333333"/>
                </a:solidFill>
                <a:effectLst/>
                <a:latin typeface="Georgia" panose="02040502050405020303" pitchFamily="18" charset="0"/>
              </a:rPr>
              <a:t>. </a:t>
            </a:r>
          </a:p>
          <a:p>
            <a:pPr marL="514350" marR="0" lvl="0" indent="-514350" algn="l" defTabSz="914400" rtl="0" eaLnBrk="1" fontAlgn="auto" latinLnBrk="0" hangingPunct="1">
              <a:lnSpc>
                <a:spcPct val="100000"/>
              </a:lnSpc>
              <a:spcBef>
                <a:spcPct val="0"/>
              </a:spcBef>
              <a:spcAft>
                <a:spcPts val="0"/>
              </a:spcAft>
              <a:buClrTx/>
              <a:buSzTx/>
              <a:buFont typeface="+mj-lt"/>
              <a:buAutoNum type="arabicPeriod"/>
              <a:tabLst/>
              <a:defRPr/>
            </a:pPr>
            <a:endParaRPr lang="en-US" b="0" i="0">
              <a:solidFill>
                <a:srgbClr val="333333"/>
              </a:solidFill>
              <a:effectLst/>
              <a:latin typeface="Georgia" panose="02040502050405020303" pitchFamily="18" charset="0"/>
            </a:endParaRPr>
          </a:p>
          <a:p>
            <a:pPr marL="514350" marR="0" lvl="0" indent="-514350" algn="l" defTabSz="914400" rtl="0" eaLnBrk="1" fontAlgn="auto" latinLnBrk="0" hangingPunct="1">
              <a:lnSpc>
                <a:spcPct val="100000"/>
              </a:lnSpc>
              <a:spcBef>
                <a:spcPct val="0"/>
              </a:spcBef>
              <a:spcAft>
                <a:spcPts val="0"/>
              </a:spcAft>
              <a:buClrTx/>
              <a:buSzTx/>
              <a:buFont typeface="+mj-lt"/>
              <a:buAutoNum type="arabicPeriod"/>
              <a:tabLst/>
              <a:defRPr/>
            </a:pPr>
            <a:r>
              <a:rPr lang="en-US">
                <a:solidFill>
                  <a:srgbClr val="333333"/>
                </a:solidFill>
                <a:latin typeface="Georgia" panose="02040502050405020303" pitchFamily="18" charset="0"/>
              </a:rPr>
              <a:t> </a:t>
            </a:r>
            <a:r>
              <a:rPr lang="en-US" b="0" i="0">
                <a:solidFill>
                  <a:srgbClr val="333333"/>
                </a:solidFill>
                <a:effectLst/>
                <a:latin typeface="Georgia" panose="02040502050405020303" pitchFamily="18" charset="0"/>
              </a:rPr>
              <a:t>In essence, instructors are sampling student learning and providing feedback based on the results </a:t>
            </a:r>
            <a:r>
              <a:rPr lang="en-US" b="0" i="0">
                <a:solidFill>
                  <a:srgbClr val="0070C0"/>
                </a:solidFill>
                <a:effectLst/>
                <a:latin typeface="Georgia" panose="02040502050405020303" pitchFamily="18" charset="0"/>
              </a:rPr>
              <a:t>to modify instruction </a:t>
            </a:r>
            <a:r>
              <a:rPr lang="en-US" b="0" i="0">
                <a:solidFill>
                  <a:srgbClr val="333333"/>
                </a:solidFill>
                <a:effectLst/>
                <a:latin typeface="Georgia" panose="02040502050405020303" pitchFamily="18" charset="0"/>
              </a:rPr>
              <a:t>and </a:t>
            </a:r>
            <a:r>
              <a:rPr lang="en-US" b="0" i="0">
                <a:solidFill>
                  <a:srgbClr val="0070C0"/>
                </a:solidFill>
                <a:effectLst/>
                <a:latin typeface="Georgia" panose="02040502050405020303" pitchFamily="18" charset="0"/>
              </a:rPr>
              <a:t>learning experience</a:t>
            </a:r>
            <a:r>
              <a:rPr lang="en-US" b="0" i="0">
                <a:solidFill>
                  <a:srgbClr val="333333"/>
                </a:solidFill>
                <a:effectLst/>
                <a:latin typeface="Georgia" panose="02040502050405020303" pitchFamily="18" charset="0"/>
              </a:rPr>
              <a:t>. </a:t>
            </a:r>
            <a:r>
              <a:rPr lang="en-US" b="0" i="0">
                <a:solidFill>
                  <a:srgbClr val="0070C0"/>
                </a:solidFill>
                <a:effectLst/>
                <a:latin typeface="Georgia" panose="02040502050405020303" pitchFamily="18" charset="0"/>
              </a:rPr>
              <a:t>Students</a:t>
            </a:r>
            <a:r>
              <a:rPr lang="en-US" b="0" i="0">
                <a:solidFill>
                  <a:srgbClr val="333333"/>
                </a:solidFill>
                <a:effectLst/>
                <a:latin typeface="Georgia" panose="02040502050405020303" pitchFamily="18" charset="0"/>
              </a:rPr>
              <a:t> can use feedback to identify areas of weaknesses for further study.</a:t>
            </a:r>
            <a:endParaRPr lang="en-US"/>
          </a:p>
          <a:p>
            <a:endParaRPr lang="en-US"/>
          </a:p>
        </p:txBody>
      </p:sp>
    </p:spTree>
    <p:extLst>
      <p:ext uri="{BB962C8B-B14F-4D97-AF65-F5344CB8AC3E}">
        <p14:creationId xmlns:p14="http://schemas.microsoft.com/office/powerpoint/2010/main" val="9814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CE9E6-900A-B7FA-9CCD-6BE97FE3F32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7C17B28-F861-2395-1DFF-B88A507B3047}"/>
              </a:ext>
            </a:extLst>
          </p:cNvPr>
          <p:cNvPicPr>
            <a:picLocks noChangeAspect="1"/>
          </p:cNvPicPr>
          <p:nvPr/>
        </p:nvPicPr>
        <p:blipFill>
          <a:blip r:embed="rId2"/>
          <a:stretch>
            <a:fillRect/>
          </a:stretch>
        </p:blipFill>
        <p:spPr>
          <a:xfrm>
            <a:off x="1561378" y="266008"/>
            <a:ext cx="8842812" cy="6168044"/>
          </a:xfrm>
          <a:prstGeom prst="rect">
            <a:avLst/>
          </a:prstGeom>
        </p:spPr>
      </p:pic>
    </p:spTree>
    <p:extLst>
      <p:ext uri="{BB962C8B-B14F-4D97-AF65-F5344CB8AC3E}">
        <p14:creationId xmlns:p14="http://schemas.microsoft.com/office/powerpoint/2010/main" val="2987070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EFB24-5A54-05E0-953D-042248A7A23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B302944-4C12-C659-04BB-8F8D4E072D21}"/>
              </a:ext>
            </a:extLst>
          </p:cNvPr>
          <p:cNvSpPr>
            <a:spLocks noGrp="1"/>
          </p:cNvSpPr>
          <p:nvPr>
            <p:ph type="body" sz="quarter" idx="3"/>
          </p:nvPr>
        </p:nvSpPr>
        <p:spPr>
          <a:xfrm>
            <a:off x="286140" y="152595"/>
            <a:ext cx="5183188" cy="677829"/>
          </a:xfrm>
        </p:spPr>
        <p:txBody>
          <a:bodyPr>
            <a:normAutofit/>
          </a:bodyPr>
          <a:lstStyle/>
          <a:p>
            <a:r>
              <a:rPr lang="en-US" sz="2800"/>
              <a:t>Summative</a:t>
            </a:r>
          </a:p>
        </p:txBody>
      </p:sp>
      <p:sp>
        <p:nvSpPr>
          <p:cNvPr id="6" name="Content Placeholder 5">
            <a:extLst>
              <a:ext uri="{FF2B5EF4-FFF2-40B4-BE49-F238E27FC236}">
                <a16:creationId xmlns:a16="http://schemas.microsoft.com/office/drawing/2014/main" id="{245BDE5A-A670-4411-1395-254132B3851A}"/>
              </a:ext>
            </a:extLst>
          </p:cNvPr>
          <p:cNvSpPr>
            <a:spLocks noGrp="1"/>
          </p:cNvSpPr>
          <p:nvPr>
            <p:ph sz="quarter" idx="4"/>
          </p:nvPr>
        </p:nvSpPr>
        <p:spPr>
          <a:xfrm>
            <a:off x="286140" y="989045"/>
            <a:ext cx="11753463" cy="5038531"/>
          </a:xfrm>
        </p:spPr>
        <p:txBody>
          <a:bodyPr>
            <a:noAutofit/>
          </a:bodyPr>
          <a:lstStyle/>
          <a:p>
            <a:pPr marL="514350" indent="-514350">
              <a:buFont typeface="+mj-lt"/>
              <a:buAutoNum type="arabicPeriod"/>
            </a:pPr>
            <a:r>
              <a:rPr lang="en-US" dirty="0"/>
              <a:t>Summative assessment on the other hand focuses on assessing learning </a:t>
            </a:r>
            <a:r>
              <a:rPr lang="en-US" dirty="0">
                <a:solidFill>
                  <a:srgbClr val="0070C0"/>
                </a:solidFill>
              </a:rPr>
              <a:t>at the </a:t>
            </a:r>
            <a:r>
              <a:rPr lang="en-US" b="1" dirty="0">
                <a:solidFill>
                  <a:srgbClr val="0070C0"/>
                </a:solidFill>
              </a:rPr>
              <a:t>end</a:t>
            </a:r>
            <a:r>
              <a:rPr lang="en-US" dirty="0">
                <a:solidFill>
                  <a:srgbClr val="0070C0"/>
                </a:solidFill>
              </a:rPr>
              <a:t> of instructional unit and comparing and benchmarking it with predefined standards and competencies. </a:t>
            </a:r>
          </a:p>
          <a:p>
            <a:pPr marL="514350" indent="-514350">
              <a:buFont typeface="+mj-lt"/>
              <a:buAutoNum type="arabicPeriod"/>
            </a:pPr>
            <a:r>
              <a:rPr lang="en-US" dirty="0"/>
              <a:t>Summative assessment is used more from an </a:t>
            </a:r>
            <a:r>
              <a:rPr lang="en-US" b="1" dirty="0">
                <a:solidFill>
                  <a:srgbClr val="0070C0"/>
                </a:solidFill>
              </a:rPr>
              <a:t>evaluative purpose rather than a diagnostic</a:t>
            </a:r>
            <a:r>
              <a:rPr lang="en-US" dirty="0">
                <a:solidFill>
                  <a:srgbClr val="0070C0"/>
                </a:solidFill>
              </a:rPr>
              <a:t> </a:t>
            </a:r>
            <a:r>
              <a:rPr lang="en-US" dirty="0"/>
              <a:t>one which is the domain of formative assessment. </a:t>
            </a:r>
          </a:p>
          <a:p>
            <a:pPr marL="514350" indent="-514350">
              <a:buFont typeface="+mj-lt"/>
              <a:buAutoNum type="arabicPeriod"/>
            </a:pPr>
            <a:r>
              <a:rPr lang="en-US" dirty="0"/>
              <a:t>Summative assessment is used to determine </a:t>
            </a:r>
            <a:r>
              <a:rPr lang="en-US" b="1" dirty="0">
                <a:solidFill>
                  <a:srgbClr val="0070C0"/>
                </a:solidFill>
              </a:rPr>
              <a:t>effectiveness of a program</a:t>
            </a:r>
            <a:r>
              <a:rPr lang="en-US" dirty="0"/>
              <a:t>, </a:t>
            </a:r>
            <a:r>
              <a:rPr lang="en-US" b="1" dirty="0">
                <a:solidFill>
                  <a:srgbClr val="0070C0"/>
                </a:solidFill>
              </a:rPr>
              <a:t>students’ achievements etc. </a:t>
            </a:r>
            <a:r>
              <a:rPr lang="en-US" dirty="0"/>
              <a:t>after learning has been completed. </a:t>
            </a:r>
          </a:p>
          <a:p>
            <a:pPr marL="514350" indent="-514350">
              <a:buFont typeface="+mj-lt"/>
              <a:buAutoNum type="arabicPeriod"/>
            </a:pPr>
            <a:r>
              <a:rPr lang="en-US" dirty="0"/>
              <a:t>For that purpose, summative assessment places more emphasis on </a:t>
            </a:r>
            <a:r>
              <a:rPr lang="en-US" b="1" dirty="0">
                <a:solidFill>
                  <a:srgbClr val="0070C0"/>
                </a:solidFill>
              </a:rPr>
              <a:t>accountability</a:t>
            </a:r>
            <a:r>
              <a:rPr lang="en-US" dirty="0"/>
              <a:t> with the </a:t>
            </a:r>
            <a:r>
              <a:rPr lang="en-US" b="1" dirty="0">
                <a:solidFill>
                  <a:srgbClr val="0070C0"/>
                </a:solidFill>
              </a:rPr>
              <a:t>assignment of a grade. </a:t>
            </a:r>
          </a:p>
          <a:p>
            <a:endParaRPr lang="en-US" dirty="0"/>
          </a:p>
          <a:p>
            <a:pPr eaLnBrk="1" hangingPunct="1">
              <a:spcBef>
                <a:spcPct val="0"/>
              </a:spcBef>
              <a:buFont typeface="Wingdings" panose="05000000000000000000" pitchFamily="2" charset="2"/>
              <a:buNone/>
            </a:pPr>
            <a:endParaRPr lang="en-US" altLang="en-US" dirty="0"/>
          </a:p>
          <a:p>
            <a:endParaRPr lang="en-US" dirty="0"/>
          </a:p>
        </p:txBody>
      </p:sp>
    </p:spTree>
    <p:extLst>
      <p:ext uri="{BB962C8B-B14F-4D97-AF65-F5344CB8AC3E}">
        <p14:creationId xmlns:p14="http://schemas.microsoft.com/office/powerpoint/2010/main" val="1524460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Retrospect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lassic Company All Hands_Win32_MS v3" id="{1F352A5D-0EBE-49A2-9FF7-DEF81AB6F3C6}" vid="{D35781EA-2188-4D84-8966-791644CE13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0A2CB4-6869-426F-8BC4-A32C90CBE2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Classic company all hands presentation</Template>
  <TotalTime>705</TotalTime>
  <Words>3750</Words>
  <Application>Microsoft Office PowerPoint</Application>
  <PresentationFormat>Widescreen</PresentationFormat>
  <Paragraphs>443</Paragraphs>
  <Slides>57</Slides>
  <Notes>37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57</vt:i4>
      </vt:variant>
    </vt:vector>
  </HeadingPairs>
  <TitlesOfParts>
    <vt:vector size="72" baseType="lpstr">
      <vt:lpstr>Meiryo</vt:lpstr>
      <vt:lpstr>Arial</vt:lpstr>
      <vt:lpstr>Arial Unicode MS</vt:lpstr>
      <vt:lpstr>BentonSansRegular</vt:lpstr>
      <vt:lpstr>Calibri</vt:lpstr>
      <vt:lpstr>Caveat</vt:lpstr>
      <vt:lpstr>Georgia</vt:lpstr>
      <vt:lpstr>Montserrat</vt:lpstr>
      <vt:lpstr>Open Sans</vt:lpstr>
      <vt:lpstr>Proxima Nova</vt:lpstr>
      <vt:lpstr>Roboto</vt:lpstr>
      <vt:lpstr>Symbol</vt:lpstr>
      <vt:lpstr>Times New Roman</vt:lpstr>
      <vt:lpstr>Wingdings</vt:lpstr>
      <vt:lpstr>RetrospectVTI</vt:lpstr>
      <vt:lpstr>Assessment </vt:lpstr>
      <vt:lpstr>Outline</vt:lpstr>
      <vt:lpstr>Understanding Assessment</vt:lpstr>
      <vt:lpstr>What is Assessment? </vt:lpstr>
      <vt:lpstr>Why Assessment?</vt:lpstr>
      <vt:lpstr>Aspects of Assessment</vt:lpstr>
      <vt:lpstr>PowerPoint Presentation</vt:lpstr>
      <vt:lpstr>PowerPoint Presentation</vt:lpstr>
      <vt:lpstr>PowerPoint Presentation</vt:lpstr>
      <vt:lpstr>ASSESSMENT CATEGORIES</vt:lpstr>
      <vt:lpstr>FORMATIVE  AND SUMMATIVE-THE DIFFERENCE</vt:lpstr>
      <vt:lpstr>Why is Assessment Important? </vt:lpstr>
      <vt:lpstr>“…process of defining, selecting, designing, collecting, analyzing, interpreting and using information to increase students learning and development” -Dary Erwin</vt:lpstr>
      <vt:lpstr>Types of Assessment</vt:lpstr>
      <vt:lpstr>Issues in Assessment</vt:lpstr>
      <vt:lpstr>Types of Assessments</vt:lpstr>
      <vt:lpstr>Objective-type of Assessments</vt:lpstr>
      <vt:lpstr>Subjective-type of Assessments</vt:lpstr>
      <vt:lpstr>Types of assessments</vt:lpstr>
      <vt:lpstr>Authentic Type of Assessments</vt:lpstr>
      <vt:lpstr>New ways of student assessment</vt:lpstr>
      <vt:lpstr>PowerPoint Presentation</vt:lpstr>
      <vt:lpstr>PowerPoint Presentation</vt:lpstr>
      <vt:lpstr>Authentic Assessment</vt:lpstr>
      <vt:lpstr>Authentic Assessment</vt:lpstr>
      <vt:lpstr>Designing Authentic Assessment</vt:lpstr>
      <vt:lpstr>Design Learning Outcomes</vt:lpstr>
      <vt:lpstr>Design for Academic Integrity</vt:lpstr>
      <vt:lpstr>PowerPoint Presentation</vt:lpstr>
      <vt:lpstr>Alternative Assessments</vt:lpstr>
      <vt:lpstr>PowerPoint Presentation</vt:lpstr>
      <vt:lpstr>Micro-credentials</vt:lpstr>
      <vt:lpstr>Technologies for Assessment</vt:lpstr>
      <vt:lpstr>Some Resources </vt:lpstr>
      <vt:lpstr>Role of AI?</vt:lpstr>
      <vt:lpstr>What is Authentic Assessment?  (a recap…)</vt:lpstr>
      <vt:lpstr>Authentic Assessment</vt:lpstr>
      <vt:lpstr>Types of Authentic Assessment</vt:lpstr>
      <vt:lpstr>Type of Tasks</vt:lpstr>
      <vt:lpstr>Example of some authentic outputs </vt:lpstr>
      <vt:lpstr>PowerPoint Presentation</vt:lpstr>
      <vt:lpstr>Student Journey in Authentic Assessment</vt:lpstr>
      <vt:lpstr>Mueller Model (Mueller, 2018):</vt:lpstr>
      <vt:lpstr>Grasps Model (Wiggins &amp; McTighe, 2004):</vt:lpstr>
      <vt:lpstr>Developing assessment via GRASPS model</vt:lpstr>
      <vt:lpstr>G - Goal</vt:lpstr>
      <vt:lpstr>R - Role</vt:lpstr>
      <vt:lpstr>A - Audience </vt:lpstr>
      <vt:lpstr>S - Situation </vt:lpstr>
      <vt:lpstr>P - Product </vt:lpstr>
      <vt:lpstr>S - Standard </vt:lpstr>
      <vt:lpstr>Example of Authentic Assessment</vt:lpstr>
      <vt:lpstr>Example of non-GRASPS model</vt:lpstr>
      <vt:lpstr>Scaffolding strategies for authentic assessment</vt:lpstr>
      <vt:lpstr>GRASPS Design Sheet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Helen Askounis</dc:creator>
  <cp:lastModifiedBy>Asha Kanwar</cp:lastModifiedBy>
  <cp:revision>36</cp:revision>
  <dcterms:created xsi:type="dcterms:W3CDTF">2023-12-19T00:40:43Z</dcterms:created>
  <dcterms:modified xsi:type="dcterms:W3CDTF">2025-03-17T07:39:10Z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